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56" r:id="rId2"/>
    <p:sldId id="257" r:id="rId3"/>
    <p:sldId id="258" r:id="rId4"/>
    <p:sldId id="259" r:id="rId5"/>
    <p:sldId id="260" r:id="rId6"/>
    <p:sldId id="261" r:id="rId7"/>
    <p:sldId id="262" r:id="rId8"/>
    <p:sldId id="263" r:id="rId9"/>
    <p:sldId id="264" r:id="rId10"/>
    <p:sldId id="265" r:id="rId11"/>
    <p:sldId id="266" r:id="rId12"/>
    <p:sldId id="271" r:id="rId13"/>
    <p:sldId id="272" r:id="rId14"/>
    <p:sldId id="267" r:id="rId15"/>
    <p:sldId id="273" r:id="rId16"/>
    <p:sldId id="274" r:id="rId17"/>
    <p:sldId id="275" r:id="rId18"/>
    <p:sldId id="276" r:id="rId19"/>
    <p:sldId id="277" r:id="rId20"/>
    <p:sldId id="278" r:id="rId21"/>
    <p:sldId id="279" r:id="rId22"/>
    <p:sldId id="280" r:id="rId23"/>
    <p:sldId id="281" r:id="rId24"/>
    <p:sldId id="282" r:id="rId25"/>
    <p:sldId id="268" r:id="rId26"/>
    <p:sldId id="269" r:id="rId27"/>
    <p:sldId id="270"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20" r:id="rId62"/>
    <p:sldId id="321" r:id="rId6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0" d="100"/>
          <a:sy n="120" d="100"/>
        </p:scale>
        <p:origin x="1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Confirmed / dispatch-coded fires</c:v>
                </c:pt>
              </c:strCache>
            </c:strRef>
          </c:tx>
          <c:spPr>
            <a:solidFill>
              <a:srgbClr val="C0392B"/>
            </a:solidFill>
            <a:effectLst/>
          </c:spPr>
          <c:invertIfNegative val="0"/>
          <c:cat>
            <c:strRef>
              <c:f>Sheet1!$A$2:$A$10</c:f>
              <c:strCache>
                <c:ptCount val="9"/>
                <c:pt idx="0">
                  <c:v>2014</c:v>
                </c:pt>
                <c:pt idx="1">
                  <c:v>2015</c:v>
                </c:pt>
                <c:pt idx="2">
                  <c:v>2016</c:v>
                </c:pt>
                <c:pt idx="3">
                  <c:v>2018</c:v>
                </c:pt>
                <c:pt idx="4">
                  <c:v>2019</c:v>
                </c:pt>
                <c:pt idx="5">
                  <c:v>2021</c:v>
                </c:pt>
                <c:pt idx="6">
                  <c:v>2022</c:v>
                </c:pt>
                <c:pt idx="7">
                  <c:v>2024</c:v>
                </c:pt>
                <c:pt idx="8">
                  <c:v>2026</c:v>
                </c:pt>
              </c:strCache>
            </c:strRef>
          </c:cat>
          <c:val>
            <c:numRef>
              <c:f>Sheet1!$B$2:$B$10</c:f>
              <c:numCache>
                <c:formatCode>General</c:formatCode>
                <c:ptCount val="9"/>
                <c:pt idx="0">
                  <c:v>2</c:v>
                </c:pt>
                <c:pt idx="1">
                  <c:v>8</c:v>
                </c:pt>
                <c:pt idx="2">
                  <c:v>5</c:v>
                </c:pt>
                <c:pt idx="3">
                  <c:v>0</c:v>
                </c:pt>
                <c:pt idx="4">
                  <c:v>0</c:v>
                </c:pt>
                <c:pt idx="5">
                  <c:v>3</c:v>
                </c:pt>
                <c:pt idx="6">
                  <c:v>0</c:v>
                </c:pt>
                <c:pt idx="7">
                  <c:v>2</c:v>
                </c:pt>
                <c:pt idx="8">
                  <c:v>4</c:v>
                </c:pt>
              </c:numCache>
            </c:numRef>
          </c:val>
          <c:extLst>
            <c:ext xmlns:c16="http://schemas.microsoft.com/office/drawing/2014/chart" uri="{C3380CC4-5D6E-409C-BE32-E72D297353CC}">
              <c16:uniqueId val="{00000000-9482-8C44-B83B-1874DF0E89A5}"/>
            </c:ext>
          </c:extLst>
        </c:ser>
        <c:ser>
          <c:idx val="1"/>
          <c:order val="1"/>
          <c:tx>
            <c:strRef>
              <c:f>Sheet1!$C$1</c:f>
              <c:strCache>
                <c:ptCount val="1"/>
                <c:pt idx="0">
                  <c:v>Investigations, medical calls, other</c:v>
                </c:pt>
              </c:strCache>
            </c:strRef>
          </c:tx>
          <c:spPr>
            <a:solidFill>
              <a:srgbClr val="C9C9C9"/>
            </a:solidFill>
            <a:effectLst/>
          </c:spPr>
          <c:invertIfNegative val="0"/>
          <c:cat>
            <c:strRef>
              <c:f>Sheet1!$A$2:$A$10</c:f>
              <c:strCache>
                <c:ptCount val="9"/>
                <c:pt idx="0">
                  <c:v>2014</c:v>
                </c:pt>
                <c:pt idx="1">
                  <c:v>2015</c:v>
                </c:pt>
                <c:pt idx="2">
                  <c:v>2016</c:v>
                </c:pt>
                <c:pt idx="3">
                  <c:v>2018</c:v>
                </c:pt>
                <c:pt idx="4">
                  <c:v>2019</c:v>
                </c:pt>
                <c:pt idx="5">
                  <c:v>2021</c:v>
                </c:pt>
                <c:pt idx="6">
                  <c:v>2022</c:v>
                </c:pt>
                <c:pt idx="7">
                  <c:v>2024</c:v>
                </c:pt>
                <c:pt idx="8">
                  <c:v>2026</c:v>
                </c:pt>
              </c:strCache>
            </c:strRef>
          </c:cat>
          <c:val>
            <c:numRef>
              <c:f>Sheet1!$C$2:$C$10</c:f>
              <c:numCache>
                <c:formatCode>General</c:formatCode>
                <c:ptCount val="9"/>
                <c:pt idx="0">
                  <c:v>0</c:v>
                </c:pt>
                <c:pt idx="1">
                  <c:v>1</c:v>
                </c:pt>
                <c:pt idx="2">
                  <c:v>2</c:v>
                </c:pt>
                <c:pt idx="3">
                  <c:v>1</c:v>
                </c:pt>
                <c:pt idx="4">
                  <c:v>1</c:v>
                </c:pt>
                <c:pt idx="5">
                  <c:v>1</c:v>
                </c:pt>
                <c:pt idx="6">
                  <c:v>1</c:v>
                </c:pt>
                <c:pt idx="7">
                  <c:v>0</c:v>
                </c:pt>
                <c:pt idx="8">
                  <c:v>1</c:v>
                </c:pt>
              </c:numCache>
            </c:numRef>
          </c:val>
          <c:extLst>
            <c:ext xmlns:c16="http://schemas.microsoft.com/office/drawing/2014/chart" uri="{C3380CC4-5D6E-409C-BE32-E72D297353CC}">
              <c16:uniqueId val="{00000001-9482-8C44-B83B-1874DF0E89A5}"/>
            </c:ext>
          </c:extLst>
        </c:ser>
        <c:dLbls>
          <c:showLegendKey val="0"/>
          <c:showVal val="0"/>
          <c:showCatName val="0"/>
          <c:showSerName val="0"/>
          <c:showPercent val="0"/>
          <c:showBubbleSize val="0"/>
        </c:dLbls>
        <c:gapWidth val="35"/>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55555"/>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E8E8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5555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555555"/>
              </a:solidFill>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8780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hyperlink" Target="https://westfaironline.com/courts/mount-pleasant-says-garden-center-created-nuisance/" TargetMode="External"/><Relationship Id="rId3" Type="http://schemas.openxmlformats.org/officeDocument/2006/relationships/image" Target="../media/image8.png"/><Relationship Id="rId7" Type="http://schemas.openxmlformats.org/officeDocument/2006/relationships/hyperlink" Target="https://westchester.news12.com/dramatic-video-shows-large-compost-fire-in-westchester"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dailyvoice.com/new-york/briarcliff/drone-captures-massive-mulch-fire-as-crews-battle-blaze-for-hours-in-briarcliff-manor/" TargetMode="External"/><Relationship Id="rId5" Type="http://schemas.openxmlformats.org/officeDocument/2006/relationships/hyperlink" Target="https://hudsonvalleycountry.com/ixp/705/p/brush-fire-taconic-parkway-ny/" TargetMode="External"/><Relationship Id="rId4" Type="http://schemas.openxmlformats.org/officeDocument/2006/relationships/hyperlink" Target="https://www.crotonfd.org/apps/public/news/newsview.cfm?news_id=179" TargetMode="External"/><Relationship Id="rId9" Type="http://schemas.openxmlformats.org/officeDocument/2006/relationships/hyperlink" Target="https://www.theexaminernews.com/environmental-concerns-resident-standoff-at-mt-pleasant-mulch-facility-frays-tension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B2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548640"/>
            <a:ext cx="457200" cy="457200"/>
          </a:xfrm>
          <a:prstGeom prst="rect">
            <a:avLst/>
          </a:prstGeom>
        </p:spPr>
      </p:pic>
      <p:sp>
        <p:nvSpPr>
          <p:cNvPr id="3" name="Text 0"/>
          <p:cNvSpPr/>
          <p:nvPr/>
        </p:nvSpPr>
        <p:spPr>
          <a:xfrm>
            <a:off x="1188720" y="621792"/>
            <a:ext cx="10058400" cy="365760"/>
          </a:xfrm>
          <a:prstGeom prst="rect">
            <a:avLst/>
          </a:prstGeom>
          <a:noFill/>
          <a:ln/>
        </p:spPr>
        <p:txBody>
          <a:bodyPr wrap="square" rtlCol="0" anchor="ctr"/>
          <a:lstStyle/>
          <a:p>
            <a:pPr marL="0" indent="0">
              <a:buNone/>
            </a:pPr>
            <a:r>
              <a:rPr lang="en-US" sz="1400" b="1" kern="0" spc="100" dirty="0">
                <a:solidFill>
                  <a:srgbClr val="E67E22"/>
                </a:solidFill>
                <a:latin typeface="Arial" pitchFamily="34" charset="0"/>
                <a:ea typeface="Arial" pitchFamily="34" charset="-122"/>
                <a:cs typeface="Arial" pitchFamily="34" charset="-120"/>
              </a:rPr>
              <a:t>121 CLAY BIRD LANE  •  BRIARCLIFF MANOR / MOUNT PLEASANT, NY</a:t>
            </a:r>
            <a:endParaRPr lang="en-US" sz="1400" dirty="0"/>
          </a:p>
        </p:txBody>
      </p:sp>
      <p:sp>
        <p:nvSpPr>
          <p:cNvPr id="4" name="Text 1"/>
          <p:cNvSpPr/>
          <p:nvPr/>
        </p:nvSpPr>
        <p:spPr>
          <a:xfrm>
            <a:off x="640080" y="2103120"/>
            <a:ext cx="10881360" cy="1737360"/>
          </a:xfrm>
          <a:prstGeom prst="rect">
            <a:avLst/>
          </a:prstGeom>
          <a:noFill/>
          <a:ln/>
        </p:spPr>
        <p:txBody>
          <a:bodyPr wrap="square" rtlCol="0" anchor="ctr"/>
          <a:lstStyle/>
          <a:p>
            <a:pPr marL="0" indent="0">
              <a:lnSpc>
                <a:spcPct val="108000"/>
              </a:lnSpc>
              <a:buNone/>
            </a:pPr>
            <a:r>
              <a:rPr lang="en-US" sz="4000" b="1" dirty="0">
                <a:solidFill>
                  <a:srgbClr val="FFFFFF"/>
                </a:solidFill>
                <a:latin typeface="Arial" pitchFamily="34" charset="0"/>
                <a:ea typeface="Arial" pitchFamily="34" charset="-122"/>
                <a:cs typeface="Arial" pitchFamily="34" charset="-120"/>
              </a:rPr>
              <a:t>A Documented Pattern of Fire</a:t>
            </a:r>
            <a:endParaRPr lang="en-US" sz="4000" dirty="0"/>
          </a:p>
          <a:p>
            <a:pPr marL="0" indent="0">
              <a:lnSpc>
                <a:spcPct val="108000"/>
              </a:lnSpc>
              <a:buNone/>
            </a:pPr>
            <a:r>
              <a:rPr lang="en-US" sz="4000" b="1" dirty="0">
                <a:solidFill>
                  <a:srgbClr val="FFFFFF"/>
                </a:solidFill>
                <a:latin typeface="Arial" pitchFamily="34" charset="0"/>
                <a:ea typeface="Arial" pitchFamily="34" charset="-122"/>
                <a:cs typeface="Arial" pitchFamily="34" charset="-120"/>
              </a:rPr>
              <a:t>&amp; Emergency Response Failures</a:t>
            </a:r>
            <a:endParaRPr lang="en-US" sz="4000" dirty="0"/>
          </a:p>
        </p:txBody>
      </p:sp>
      <p:sp>
        <p:nvSpPr>
          <p:cNvPr id="5" name="Text 2"/>
          <p:cNvSpPr/>
          <p:nvPr/>
        </p:nvSpPr>
        <p:spPr>
          <a:xfrm>
            <a:off x="640080" y="3977640"/>
            <a:ext cx="9144000" cy="457200"/>
          </a:xfrm>
          <a:prstGeom prst="rect">
            <a:avLst/>
          </a:prstGeom>
          <a:noFill/>
          <a:ln/>
        </p:spPr>
        <p:txBody>
          <a:bodyPr wrap="square" rtlCol="0" anchor="ctr"/>
          <a:lstStyle/>
          <a:p>
            <a:pPr marL="0" indent="0">
              <a:buNone/>
            </a:pPr>
            <a:r>
              <a:rPr lang="en-US" sz="1700" dirty="0">
                <a:solidFill>
                  <a:srgbClr val="CCCCCC"/>
                </a:solidFill>
                <a:latin typeface="Arial" pitchFamily="34" charset="0"/>
                <a:ea typeface="Arial" pitchFamily="34" charset="-122"/>
                <a:cs typeface="Arial" pitchFamily="34" charset="-120"/>
              </a:rPr>
              <a:t>Fire &amp; Emergency Response History  —  2014 – 2026</a:t>
            </a:r>
            <a:endParaRPr lang="en-US" sz="1700" dirty="0"/>
          </a:p>
        </p:txBody>
      </p:sp>
      <p:sp>
        <p:nvSpPr>
          <p:cNvPr id="6" name="Text 3"/>
          <p:cNvSpPr/>
          <p:nvPr/>
        </p:nvSpPr>
        <p:spPr>
          <a:xfrm>
            <a:off x="640080" y="4526280"/>
            <a:ext cx="9601200" cy="548640"/>
          </a:xfrm>
          <a:prstGeom prst="rect">
            <a:avLst/>
          </a:prstGeom>
          <a:noFill/>
          <a:ln/>
        </p:spPr>
        <p:txBody>
          <a:bodyPr wrap="square" rtlCol="0" anchor="ctr"/>
          <a:lstStyle/>
          <a:p>
            <a:pPr marL="0" indent="0">
              <a:buNone/>
            </a:pPr>
            <a:r>
              <a:rPr lang="en-US" sz="1200" i="1" dirty="0">
                <a:solidFill>
                  <a:srgbClr val="999999"/>
                </a:solidFill>
                <a:latin typeface="Arial" pitchFamily="34" charset="0"/>
                <a:ea typeface="Arial" pitchFamily="34" charset="-122"/>
                <a:cs typeface="Arial" pitchFamily="34" charset="-120"/>
              </a:rPr>
              <a:t>Compiled from NFIRS FOIL records, Westchester County dispatch audio and fire reports, individual department records, and independent news coverage.</a:t>
            </a:r>
            <a:endParaRPr lang="en-US" sz="1200" dirty="0"/>
          </a:p>
        </p:txBody>
      </p:sp>
      <p:sp>
        <p:nvSpPr>
          <p:cNvPr id="7" name="Text 4"/>
          <p:cNvSpPr/>
          <p:nvPr/>
        </p:nvSpPr>
        <p:spPr>
          <a:xfrm>
            <a:off x="640080" y="6126480"/>
            <a:ext cx="7315200" cy="365760"/>
          </a:xfrm>
          <a:prstGeom prst="rect">
            <a:avLst/>
          </a:prstGeom>
          <a:noFill/>
          <a:ln/>
        </p:spPr>
        <p:txBody>
          <a:bodyPr wrap="square" rtlCol="0" anchor="ctr"/>
          <a:lstStyle/>
          <a:p>
            <a:pPr marL="0" indent="0">
              <a:buNone/>
            </a:pPr>
            <a:r>
              <a:rPr lang="en-US" sz="1100" dirty="0">
                <a:solidFill>
                  <a:srgbClr val="888888"/>
                </a:solidFill>
                <a:latin typeface="Arial" pitchFamily="34" charset="0"/>
                <a:ea typeface="Arial" pitchFamily="34" charset="-122"/>
                <a:cs typeface="Arial" pitchFamily="34" charset="-120"/>
              </a:rPr>
              <a:t>Prepared August 2026</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BY THE NUMBERS</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Twelve years. One address. A documented pattern.</a:t>
            </a:r>
            <a:endParaRPr lang="en-US" sz="2800" dirty="0"/>
          </a:p>
        </p:txBody>
      </p:sp>
      <p:sp>
        <p:nvSpPr>
          <p:cNvPr id="4" name="Shape 2"/>
          <p:cNvSpPr/>
          <p:nvPr/>
        </p:nvSpPr>
        <p:spPr>
          <a:xfrm>
            <a:off x="548640" y="1691640"/>
            <a:ext cx="3550920" cy="2103120"/>
          </a:xfrm>
          <a:prstGeom prst="roundRect">
            <a:avLst>
              <a:gd name="adj" fmla="val 3478"/>
            </a:avLst>
          </a:prstGeom>
          <a:solidFill>
            <a:srgbClr val="F2F2F2"/>
          </a:solidFill>
          <a:ln/>
          <a:effectLst>
            <a:outerShdw blurRad="76200" dist="25400" dir="2700000" algn="bl" rotWithShape="0">
              <a:srgbClr val="000000">
                <a:alpha val="10000"/>
              </a:srgbClr>
            </a:outerShdw>
          </a:effectLst>
        </p:spPr>
        <p:txBody>
          <a:bodyPr/>
          <a:lstStyle/>
          <a:p>
            <a:endParaRPr lang="en-US"/>
          </a:p>
        </p:txBody>
      </p:sp>
      <p:sp>
        <p:nvSpPr>
          <p:cNvPr id="5" name="Text 3"/>
          <p:cNvSpPr/>
          <p:nvPr/>
        </p:nvSpPr>
        <p:spPr>
          <a:xfrm>
            <a:off x="548640" y="1828800"/>
            <a:ext cx="3550920" cy="914400"/>
          </a:xfrm>
          <a:prstGeom prst="rect">
            <a:avLst/>
          </a:prstGeom>
          <a:noFill/>
          <a:ln/>
        </p:spPr>
        <p:txBody>
          <a:bodyPr wrap="square" rtlCol="0" anchor="ctr"/>
          <a:lstStyle/>
          <a:p>
            <a:pPr marL="0" indent="0" algn="ctr">
              <a:buNone/>
            </a:pPr>
            <a:r>
              <a:rPr lang="en-US" sz="4400" b="1" dirty="0">
                <a:solidFill>
                  <a:srgbClr val="C0392B"/>
                </a:solidFill>
                <a:latin typeface="Arial" pitchFamily="34" charset="0"/>
                <a:ea typeface="Arial" pitchFamily="34" charset="-122"/>
                <a:cs typeface="Arial" pitchFamily="34" charset="-120"/>
              </a:rPr>
              <a:t>32</a:t>
            </a:r>
            <a:endParaRPr lang="en-US" sz="4400" dirty="0"/>
          </a:p>
        </p:txBody>
      </p:sp>
      <p:sp>
        <p:nvSpPr>
          <p:cNvPr id="6" name="Text 4"/>
          <p:cNvSpPr/>
          <p:nvPr/>
        </p:nvSpPr>
        <p:spPr>
          <a:xfrm>
            <a:off x="685800" y="2788920"/>
            <a:ext cx="3276600" cy="868680"/>
          </a:xfrm>
          <a:prstGeom prst="rect">
            <a:avLst/>
          </a:prstGeom>
          <a:noFill/>
          <a:ln/>
        </p:spPr>
        <p:txBody>
          <a:bodyPr wrap="square" rtlCol="0" anchor="t"/>
          <a:lstStyle/>
          <a:p>
            <a:pPr marL="0" indent="0" algn="ctr">
              <a:buNone/>
            </a:pPr>
            <a:r>
              <a:rPr lang="en-US" sz="1250" dirty="0">
                <a:solidFill>
                  <a:srgbClr val="2B2B2B"/>
                </a:solidFill>
                <a:latin typeface="Arial" pitchFamily="34" charset="0"/>
                <a:ea typeface="Arial" pitchFamily="34" charset="-122"/>
                <a:cs typeface="Arial" pitchFamily="34" charset="-120"/>
              </a:rPr>
              <a:t>Emergency responses documented</a:t>
            </a:r>
            <a:endParaRPr lang="en-US" sz="1250" dirty="0"/>
          </a:p>
          <a:p>
            <a:pPr marL="0" indent="0" algn="ctr">
              <a:buNone/>
            </a:pPr>
            <a:r>
              <a:rPr lang="en-US" sz="1250" dirty="0">
                <a:solidFill>
                  <a:srgbClr val="2B2B2B"/>
                </a:solidFill>
                <a:latin typeface="Arial" pitchFamily="34" charset="0"/>
                <a:ea typeface="Arial" pitchFamily="34" charset="-122"/>
                <a:cs typeface="Arial" pitchFamily="34" charset="-120"/>
              </a:rPr>
              <a:t>(2014–2026)</a:t>
            </a:r>
            <a:endParaRPr lang="en-US" sz="1250" dirty="0"/>
          </a:p>
        </p:txBody>
      </p:sp>
      <p:sp>
        <p:nvSpPr>
          <p:cNvPr id="7" name="Shape 5"/>
          <p:cNvSpPr/>
          <p:nvPr/>
        </p:nvSpPr>
        <p:spPr>
          <a:xfrm>
            <a:off x="4328160" y="1691640"/>
            <a:ext cx="3550920" cy="2103120"/>
          </a:xfrm>
          <a:prstGeom prst="roundRect">
            <a:avLst>
              <a:gd name="adj" fmla="val 3478"/>
            </a:avLst>
          </a:prstGeom>
          <a:solidFill>
            <a:srgbClr val="F2F2F2"/>
          </a:solidFill>
          <a:ln/>
          <a:effectLst>
            <a:outerShdw blurRad="76200" dist="25400" dir="2700000" algn="bl" rotWithShape="0">
              <a:srgbClr val="000000">
                <a:alpha val="10000"/>
              </a:srgbClr>
            </a:outerShdw>
          </a:effectLst>
        </p:spPr>
        <p:txBody>
          <a:bodyPr/>
          <a:lstStyle/>
          <a:p>
            <a:endParaRPr lang="en-US"/>
          </a:p>
        </p:txBody>
      </p:sp>
      <p:sp>
        <p:nvSpPr>
          <p:cNvPr id="8" name="Text 6"/>
          <p:cNvSpPr/>
          <p:nvPr/>
        </p:nvSpPr>
        <p:spPr>
          <a:xfrm>
            <a:off x="4328160" y="1828800"/>
            <a:ext cx="3550920" cy="914400"/>
          </a:xfrm>
          <a:prstGeom prst="rect">
            <a:avLst/>
          </a:prstGeom>
          <a:noFill/>
          <a:ln/>
        </p:spPr>
        <p:txBody>
          <a:bodyPr wrap="square" rtlCol="0" anchor="ctr"/>
          <a:lstStyle/>
          <a:p>
            <a:pPr marL="0" indent="0" algn="ctr">
              <a:buNone/>
            </a:pPr>
            <a:r>
              <a:rPr lang="en-US" sz="4400" b="1" dirty="0">
                <a:solidFill>
                  <a:srgbClr val="C0392B"/>
                </a:solidFill>
                <a:latin typeface="Arial" pitchFamily="34" charset="0"/>
                <a:ea typeface="Arial" pitchFamily="34" charset="-122"/>
                <a:cs typeface="Arial" pitchFamily="34" charset="-120"/>
              </a:rPr>
              <a:t>24</a:t>
            </a:r>
            <a:endParaRPr lang="en-US" sz="4400" dirty="0"/>
          </a:p>
        </p:txBody>
      </p:sp>
      <p:sp>
        <p:nvSpPr>
          <p:cNvPr id="9" name="Text 7"/>
          <p:cNvSpPr/>
          <p:nvPr/>
        </p:nvSpPr>
        <p:spPr>
          <a:xfrm>
            <a:off x="4465320" y="2788920"/>
            <a:ext cx="3276600" cy="868680"/>
          </a:xfrm>
          <a:prstGeom prst="rect">
            <a:avLst/>
          </a:prstGeom>
          <a:noFill/>
          <a:ln/>
        </p:spPr>
        <p:txBody>
          <a:bodyPr wrap="square" rtlCol="0" anchor="t"/>
          <a:lstStyle/>
          <a:p>
            <a:pPr marL="0" indent="0" algn="ctr">
              <a:buNone/>
            </a:pPr>
            <a:r>
              <a:rPr lang="en-US" sz="1250" dirty="0">
                <a:solidFill>
                  <a:srgbClr val="2B2B2B"/>
                </a:solidFill>
                <a:latin typeface="Arial" pitchFamily="34" charset="0"/>
                <a:ea typeface="Arial" pitchFamily="34" charset="-122"/>
                <a:cs typeface="Arial" pitchFamily="34" charset="-120"/>
              </a:rPr>
              <a:t>Confirmed or dispatch-coded</a:t>
            </a:r>
            <a:endParaRPr lang="en-US" sz="1250" dirty="0"/>
          </a:p>
          <a:p>
            <a:pPr marL="0" indent="0" algn="ctr">
              <a:buNone/>
            </a:pPr>
            <a:r>
              <a:rPr lang="en-US" sz="1250" dirty="0">
                <a:solidFill>
                  <a:srgbClr val="2B2B2B"/>
                </a:solidFill>
                <a:latin typeface="Arial" pitchFamily="34" charset="0"/>
                <a:ea typeface="Arial" pitchFamily="34" charset="-122"/>
                <a:cs typeface="Arial" pitchFamily="34" charset="-120"/>
              </a:rPr>
              <a:t>fire events</a:t>
            </a:r>
            <a:endParaRPr lang="en-US" sz="1250" dirty="0"/>
          </a:p>
        </p:txBody>
      </p:sp>
      <p:sp>
        <p:nvSpPr>
          <p:cNvPr id="10" name="Shape 8"/>
          <p:cNvSpPr/>
          <p:nvPr/>
        </p:nvSpPr>
        <p:spPr>
          <a:xfrm>
            <a:off x="8107680" y="1691640"/>
            <a:ext cx="3550920" cy="2103120"/>
          </a:xfrm>
          <a:prstGeom prst="roundRect">
            <a:avLst>
              <a:gd name="adj" fmla="val 3478"/>
            </a:avLst>
          </a:prstGeom>
          <a:solidFill>
            <a:srgbClr val="F2F2F2"/>
          </a:solidFill>
          <a:ln/>
          <a:effectLst>
            <a:outerShdw blurRad="76200" dist="25400" dir="2700000" algn="bl" rotWithShape="0">
              <a:srgbClr val="000000">
                <a:alpha val="10000"/>
              </a:srgbClr>
            </a:outerShdw>
          </a:effectLst>
        </p:spPr>
        <p:txBody>
          <a:bodyPr/>
          <a:lstStyle/>
          <a:p>
            <a:endParaRPr lang="en-US"/>
          </a:p>
        </p:txBody>
      </p:sp>
      <p:sp>
        <p:nvSpPr>
          <p:cNvPr id="11" name="Text 9"/>
          <p:cNvSpPr/>
          <p:nvPr/>
        </p:nvSpPr>
        <p:spPr>
          <a:xfrm>
            <a:off x="8107680" y="1828800"/>
            <a:ext cx="3550920" cy="914400"/>
          </a:xfrm>
          <a:prstGeom prst="rect">
            <a:avLst/>
          </a:prstGeom>
          <a:noFill/>
          <a:ln/>
        </p:spPr>
        <p:txBody>
          <a:bodyPr wrap="square" rtlCol="0" anchor="ctr"/>
          <a:lstStyle/>
          <a:p>
            <a:pPr marL="0" indent="0" algn="ctr">
              <a:buNone/>
            </a:pPr>
            <a:r>
              <a:rPr lang="en-US" sz="4400" b="1" dirty="0">
                <a:solidFill>
                  <a:srgbClr val="C0392B"/>
                </a:solidFill>
                <a:latin typeface="Arial" pitchFamily="34" charset="0"/>
                <a:ea typeface="Arial" pitchFamily="34" charset="-122"/>
                <a:cs typeface="Arial" pitchFamily="34" charset="-120"/>
              </a:rPr>
              <a:t>9 of 12</a:t>
            </a:r>
            <a:endParaRPr lang="en-US" sz="4400" dirty="0"/>
          </a:p>
        </p:txBody>
      </p:sp>
      <p:sp>
        <p:nvSpPr>
          <p:cNvPr id="12" name="Text 10"/>
          <p:cNvSpPr/>
          <p:nvPr/>
        </p:nvSpPr>
        <p:spPr>
          <a:xfrm>
            <a:off x="8244840" y="2788920"/>
            <a:ext cx="3276600" cy="868680"/>
          </a:xfrm>
          <a:prstGeom prst="rect">
            <a:avLst/>
          </a:prstGeom>
          <a:noFill/>
          <a:ln/>
        </p:spPr>
        <p:txBody>
          <a:bodyPr wrap="square" rtlCol="0" anchor="t"/>
          <a:lstStyle/>
          <a:p>
            <a:pPr marL="0" indent="0" algn="ctr">
              <a:buNone/>
            </a:pPr>
            <a:r>
              <a:rPr lang="en-US" sz="1250" dirty="0">
                <a:solidFill>
                  <a:srgbClr val="2B2B2B"/>
                </a:solidFill>
                <a:latin typeface="Arial" pitchFamily="34" charset="0"/>
                <a:ea typeface="Arial" pitchFamily="34" charset="-122"/>
                <a:cs typeface="Arial" pitchFamily="34" charset="-120"/>
              </a:rPr>
              <a:t>Years with at least one</a:t>
            </a:r>
            <a:endParaRPr lang="en-US" sz="1250" dirty="0"/>
          </a:p>
          <a:p>
            <a:pPr marL="0" indent="0" algn="ctr">
              <a:buNone/>
            </a:pPr>
            <a:r>
              <a:rPr lang="en-US" sz="1250" dirty="0">
                <a:solidFill>
                  <a:srgbClr val="2B2B2B"/>
                </a:solidFill>
                <a:latin typeface="Arial" pitchFamily="34" charset="0"/>
                <a:ea typeface="Arial" pitchFamily="34" charset="-122"/>
                <a:cs typeface="Arial" pitchFamily="34" charset="-120"/>
              </a:rPr>
              <a:t>fire-related emergency call</a:t>
            </a:r>
            <a:endParaRPr lang="en-US" sz="1250" dirty="0"/>
          </a:p>
        </p:txBody>
      </p:sp>
      <p:sp>
        <p:nvSpPr>
          <p:cNvPr id="16" name="Shape 14"/>
          <p:cNvSpPr/>
          <p:nvPr/>
        </p:nvSpPr>
        <p:spPr>
          <a:xfrm>
            <a:off x="548640" y="4114800"/>
            <a:ext cx="11064240" cy="2300000"/>
          </a:xfrm>
          <a:prstGeom prst="roundRect">
            <a:avLst>
              <a:gd name="adj" fmla="val 3902"/>
            </a:avLst>
          </a:prstGeom>
          <a:solidFill>
            <a:srgbClr val="2B2B2B"/>
          </a:solidFill>
          <a:ln/>
        </p:spPr>
        <p:txBody>
          <a:bodyPr/>
          <a:lstStyle/>
          <a:p>
            <a:endParaRPr lang="en-US"/>
          </a:p>
        </p:txBody>
      </p:sp>
      <p:pic>
        <p:nvPicPr>
          <p:cNvPr id="17" name="Image 0" descr="preencoded.png"/>
          <p:cNvPicPr>
            <a:picLocks noChangeAspect="1"/>
          </p:cNvPicPr>
          <p:nvPr/>
        </p:nvPicPr>
        <p:blipFill>
          <a:blip r:embed="rId3"/>
          <a:stretch>
            <a:fillRect/>
          </a:stretch>
        </p:blipFill>
        <p:spPr>
          <a:xfrm>
            <a:off x="822960" y="4370832"/>
            <a:ext cx="457200" cy="457200"/>
          </a:xfrm>
          <a:prstGeom prst="rect">
            <a:avLst/>
          </a:prstGeom>
        </p:spPr>
      </p:pic>
      <p:sp>
        <p:nvSpPr>
          <p:cNvPr id="18" name="Text 15"/>
          <p:cNvSpPr/>
          <p:nvPr/>
        </p:nvSpPr>
        <p:spPr>
          <a:xfrm>
            <a:off x="1463040" y="4315968"/>
            <a:ext cx="9692640" cy="411480"/>
          </a:xfrm>
          <a:prstGeom prst="rect">
            <a:avLst/>
          </a:prstGeom>
          <a:noFill/>
          <a:ln/>
        </p:spPr>
        <p:txBody>
          <a:bodyPr wrap="square" rtlCol="0" anchor="ctr"/>
          <a:lstStyle/>
          <a:p>
            <a:pPr marL="0" indent="0">
              <a:buNone/>
            </a:pPr>
            <a:r>
              <a:rPr lang="en-US" sz="1600" b="1" dirty="0">
                <a:solidFill>
                  <a:srgbClr val="E67E22"/>
                </a:solidFill>
                <a:latin typeface="Arial" pitchFamily="34" charset="0"/>
                <a:ea typeface="Arial" pitchFamily="34" charset="-122"/>
                <a:cs typeface="Arial" pitchFamily="34" charset="-120"/>
              </a:rPr>
              <a:t>The single largest event: December 8, 2024</a:t>
            </a:r>
            <a:endParaRPr lang="en-US" sz="1600" dirty="0"/>
          </a:p>
        </p:txBody>
      </p:sp>
      <p:sp>
        <p:nvSpPr>
          <p:cNvPr id="19" name="Text 16"/>
          <p:cNvSpPr/>
          <p:nvPr/>
        </p:nvSpPr>
        <p:spPr>
          <a:xfrm>
            <a:off x="1463040" y="4754880"/>
            <a:ext cx="10201200" cy="1450000"/>
          </a:xfrm>
          <a:prstGeom prst="rect">
            <a:avLst/>
          </a:prstGeom>
          <a:noFill/>
          <a:ln/>
        </p:spPr>
        <p:txBody>
          <a:bodyPr wrap="square" rtlCol="0" anchor="t"/>
          <a:lstStyle/>
          <a:p>
            <a:r>
              <a:rPr sz="1250" dirty="0">
                <a:solidFill>
                  <a:srgbClr val="FFFFFF"/>
                </a:solidFill>
              </a:rPr>
              <a:t>~17 fire departments  •  11+ water tankers (no hydrants at the site; total gallons not confirmed in public source)  </a:t>
            </a:r>
            <a:r>
              <a:rPr lang="en-US" sz="1250" dirty="0">
                <a:solidFill>
                  <a:srgbClr val="FFFFFF"/>
                </a:solidFill>
              </a:rPr>
              <a:t>Estimated water usage close to 1 Million gallons </a:t>
            </a:r>
            <a:r>
              <a:rPr sz="1250" dirty="0">
                <a:solidFill>
                  <a:srgbClr val="FFFFFF"/>
                </a:solidFill>
              </a:rPr>
              <a:t>•  Burned 7+ hours, dispatched ~12:45 AM  •  Official cause: UNDETERMINED  —  smoke was visible over neighboring homes and properties for days afterward. Smoke could be smelled inside homes. Whatever the cause, burning mulch this close to residences is an air-quality and health &amp; safety risk in its own right — and the same runoff feeds the wetlands and streams that lead to residents' private drinking-water wells.</a:t>
            </a:r>
          </a:p>
        </p:txBody>
      </p:sp>
      <p:sp>
        <p:nvSpPr>
          <p:cNvPr id="20" name="Text 17"/>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1" name="Text 18"/>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PATTERN OVER TIME</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Emergency responses to this address, by year</a:t>
            </a:r>
            <a:endParaRPr lang="en-US" sz="2800" dirty="0"/>
          </a:p>
        </p:txBody>
      </p:sp>
      <p:graphicFrame>
        <p:nvGraphicFramePr>
          <p:cNvPr id="4" name="Chart 0"/>
          <p:cNvGraphicFramePr/>
          <p:nvPr/>
        </p:nvGraphicFramePr>
        <p:xfrm>
          <a:off x="548640" y="1554480"/>
          <a:ext cx="11064240" cy="420624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548640" y="5989320"/>
            <a:ext cx="10972800" cy="365760"/>
          </a:xfrm>
          <a:prstGeom prst="rect">
            <a:avLst/>
          </a:prstGeom>
          <a:noFill/>
          <a:ln/>
        </p:spPr>
        <p:txBody>
          <a:bodyPr wrap="square" rtlCol="0" anchor="ctr"/>
          <a:lstStyle/>
          <a:p>
            <a:pPr marL="0" indent="0">
              <a:buNone/>
            </a:pPr>
            <a:r>
              <a:rPr lang="en-US" sz="1100" i="1" dirty="0">
                <a:solidFill>
                  <a:srgbClr val="6B6B6B"/>
                </a:solidFill>
                <a:latin typeface="Arial" pitchFamily="34" charset="0"/>
                <a:ea typeface="Arial" pitchFamily="34" charset="-122"/>
                <a:cs typeface="Arial" pitchFamily="34" charset="-120"/>
              </a:rPr>
              <a:t>2017, 2020, 2023, and 2025 show no emergency records for this address in the material reviewed.</a:t>
            </a:r>
            <a:endParaRPr lang="en-US" sz="1100" dirty="0"/>
          </a:p>
        </p:txBody>
      </p:sp>
      <p:sp>
        <p:nvSpPr>
          <p:cNvPr id="6" name="Text 3"/>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7" name="Text 4"/>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CASE FOR CONCERN</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Why this site appears unsafe</a:t>
            </a:r>
            <a:endParaRPr lang="en-US" sz="2800" dirty="0"/>
          </a:p>
        </p:txBody>
      </p:sp>
      <p:pic>
        <p:nvPicPr>
          <p:cNvPr id="4" name="Image 0" descr="preencoded.png"/>
          <p:cNvPicPr>
            <a:picLocks noChangeAspect="1"/>
          </p:cNvPicPr>
          <p:nvPr/>
        </p:nvPicPr>
        <p:blipFill>
          <a:blip r:embed="rId3"/>
          <a:stretch>
            <a:fillRect/>
          </a:stretch>
        </p:blipFill>
        <p:spPr>
          <a:xfrm>
            <a:off x="640080" y="1627632"/>
            <a:ext cx="329184" cy="329184"/>
          </a:xfrm>
          <a:prstGeom prst="rect">
            <a:avLst/>
          </a:prstGeom>
        </p:spPr>
      </p:pic>
      <p:sp>
        <p:nvSpPr>
          <p:cNvPr id="5" name="Text 2"/>
          <p:cNvSpPr/>
          <p:nvPr/>
        </p:nvSpPr>
        <p:spPr>
          <a:xfrm>
            <a:off x="1143000" y="15544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Extremely high call frequency for one address</a:t>
            </a:r>
            <a:endParaRPr lang="en-US" sz="1500" dirty="0"/>
          </a:p>
        </p:txBody>
      </p:sp>
      <p:sp>
        <p:nvSpPr>
          <p:cNvPr id="6" name="Text 3"/>
          <p:cNvSpPr/>
          <p:nvPr/>
        </p:nvSpPr>
        <p:spPr>
          <a:xfrm>
            <a:off x="1143000" y="18928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Fire or fire-adjacent emergency calls in at least 9 of the last 12 years — an unusual concentration for a single site.</a:t>
            </a:r>
            <a:endParaRPr lang="en-US" sz="1200" dirty="0"/>
          </a:p>
        </p:txBody>
      </p:sp>
      <p:pic>
        <p:nvPicPr>
          <p:cNvPr id="7" name="Image 1" descr="preencoded.png"/>
          <p:cNvPicPr>
            <a:picLocks noChangeAspect="1"/>
          </p:cNvPicPr>
          <p:nvPr/>
        </p:nvPicPr>
        <p:blipFill>
          <a:blip r:embed="rId4"/>
          <a:stretch>
            <a:fillRect/>
          </a:stretch>
        </p:blipFill>
        <p:spPr>
          <a:xfrm>
            <a:off x="640080" y="2542032"/>
            <a:ext cx="329184" cy="329184"/>
          </a:xfrm>
          <a:prstGeom prst="rect">
            <a:avLst/>
          </a:prstGeom>
        </p:spPr>
      </p:pic>
      <p:sp>
        <p:nvSpPr>
          <p:cNvPr id="8" name="Text 4"/>
          <p:cNvSpPr/>
          <p:nvPr/>
        </p:nvSpPr>
        <p:spPr>
          <a:xfrm>
            <a:off x="1143000" y="24688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No fire hydrants at the site</a:t>
            </a:r>
            <a:endParaRPr lang="en-US" sz="1500" dirty="0"/>
          </a:p>
        </p:txBody>
      </p:sp>
      <p:sp>
        <p:nvSpPr>
          <p:cNvPr id="9" name="Text 5"/>
          <p:cNvSpPr/>
          <p:nvPr/>
        </p:nvSpPr>
        <p:spPr>
          <a:xfrm>
            <a:off x="1143000" y="28072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Every major fire (2015, 2016, 2024, 2026) required mutual-aid tanker shuttles; the largest event trucked water in from Putnam and Orange counties.</a:t>
            </a:r>
            <a:endParaRPr lang="en-US" sz="1200" dirty="0"/>
          </a:p>
        </p:txBody>
      </p:sp>
      <p:pic>
        <p:nvPicPr>
          <p:cNvPr id="10" name="Image 2" descr="preencoded.png"/>
          <p:cNvPicPr>
            <a:picLocks noChangeAspect="1"/>
          </p:cNvPicPr>
          <p:nvPr/>
        </p:nvPicPr>
        <p:blipFill>
          <a:blip r:embed="rId5"/>
          <a:stretch>
            <a:fillRect/>
          </a:stretch>
        </p:blipFill>
        <p:spPr>
          <a:xfrm>
            <a:off x="640080" y="3456432"/>
            <a:ext cx="329184" cy="329184"/>
          </a:xfrm>
          <a:prstGeom prst="rect">
            <a:avLst/>
          </a:prstGeom>
        </p:spPr>
      </p:pic>
      <p:sp>
        <p:nvSpPr>
          <p:cNvPr id="11" name="Text 6"/>
          <p:cNvSpPr/>
          <p:nvPr/>
        </p:nvSpPr>
        <p:spPr>
          <a:xfrm>
            <a:off x="1143000" y="33832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Cause repeatedly undetermined or unresolved</a:t>
            </a:r>
            <a:endParaRPr lang="en-US" sz="1500" dirty="0"/>
          </a:p>
        </p:txBody>
      </p:sp>
      <p:sp>
        <p:nvSpPr>
          <p:cNvPr id="12" name="Text 7"/>
          <p:cNvSpPr/>
          <p:nvPr/>
        </p:nvSpPr>
        <p:spPr>
          <a:xfrm>
            <a:off x="1143000" y="37216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The site's own equipment has independently caught fire multiple times, yet the largest fire on record (12/8/2024) was never given a determined cause, but another brush fire was reported 3 weeks prior (11/15/24).</a:t>
            </a:r>
            <a:endParaRPr lang="en-US" sz="1200" dirty="0"/>
          </a:p>
        </p:txBody>
      </p:sp>
      <p:pic>
        <p:nvPicPr>
          <p:cNvPr id="13" name="Image 3" descr="preencoded.png"/>
          <p:cNvPicPr>
            <a:picLocks noChangeAspect="1"/>
          </p:cNvPicPr>
          <p:nvPr/>
        </p:nvPicPr>
        <p:blipFill>
          <a:blip r:embed="rId6"/>
          <a:stretch>
            <a:fillRect/>
          </a:stretch>
        </p:blipFill>
        <p:spPr>
          <a:xfrm>
            <a:off x="640080" y="4370832"/>
            <a:ext cx="329184" cy="329184"/>
          </a:xfrm>
          <a:prstGeom prst="rect">
            <a:avLst/>
          </a:prstGeom>
        </p:spPr>
      </p:pic>
      <p:sp>
        <p:nvSpPr>
          <p:cNvPr id="14" name="Text 8"/>
          <p:cNvSpPr/>
          <p:nvPr/>
        </p:nvSpPr>
        <p:spPr>
          <a:xfrm>
            <a:off x="1143000" y="42976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The Town owns this land — and was cited too</a:t>
            </a:r>
            <a:endParaRPr lang="en-US" sz="1500" dirty="0"/>
          </a:p>
        </p:txBody>
      </p:sp>
      <p:sp>
        <p:nvSpPr>
          <p:cNvPr id="15" name="Text 9"/>
          <p:cNvSpPr/>
          <p:nvPr/>
        </p:nvSpPr>
        <p:spPr>
          <a:xfrm>
            <a:off x="1143000" y="46360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Mount Pleasant filed an open, pending lawsuit against Amodio's Garden Center on 6/12/2026 — but the Town itself has also received two DEC violation notices for this Town-owned site, most recently July 21, 2026.</a:t>
            </a:r>
            <a:endParaRPr lang="en-US" sz="1200" dirty="0"/>
          </a:p>
        </p:txBody>
      </p:sp>
      <p:pic>
        <p:nvPicPr>
          <p:cNvPr id="16" name="Image 4" descr="preencoded.png"/>
          <p:cNvPicPr>
            <a:picLocks noChangeAspect="1"/>
          </p:cNvPicPr>
          <p:nvPr/>
        </p:nvPicPr>
        <p:blipFill>
          <a:blip r:embed="rId7"/>
          <a:stretch>
            <a:fillRect/>
          </a:stretch>
        </p:blipFill>
        <p:spPr>
          <a:xfrm>
            <a:off x="640080" y="5285232"/>
            <a:ext cx="329184" cy="329184"/>
          </a:xfrm>
          <a:prstGeom prst="rect">
            <a:avLst/>
          </a:prstGeom>
        </p:spPr>
      </p:pic>
      <p:sp>
        <p:nvSpPr>
          <p:cNvPr id="17" name="Text 10"/>
          <p:cNvSpPr/>
          <p:nvPr/>
        </p:nvSpPr>
        <p:spPr>
          <a:xfrm>
            <a:off x="1143000" y="52120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Incomplete official recordkeeping</a:t>
            </a:r>
            <a:endParaRPr lang="en-US" sz="1500" dirty="0"/>
          </a:p>
        </p:txBody>
      </p:sp>
      <p:sp>
        <p:nvSpPr>
          <p:cNvPr id="18" name="Text 11"/>
          <p:cNvSpPr/>
          <p:nvPr/>
        </p:nvSpPr>
        <p:spPr>
          <a:xfrm>
            <a:off x="1143000" y="55504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The county FOIL production did not include completed NFIRS reports for the 2026 fire dispatches; local FD/NERIS records should be used as backup where available.</a:t>
            </a:r>
            <a:endParaRPr lang="en-US" sz="1200" dirty="0"/>
          </a:p>
        </p:txBody>
      </p:sp>
      <p:sp>
        <p:nvSpPr>
          <p:cNvPr id="19" name="Text 12"/>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0" name="Text 13"/>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EARLY WARNING SIGNS</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2014 – 2016: nine incidents in three years</a:t>
            </a:r>
            <a:endParaRPr lang="en-US" sz="2800" dirty="0"/>
          </a:p>
        </p:txBody>
      </p:sp>
      <p:sp>
        <p:nvSpPr>
          <p:cNvPr id="4" name="Shape 2"/>
          <p:cNvSpPr/>
          <p:nvPr/>
        </p:nvSpPr>
        <p:spPr>
          <a:xfrm>
            <a:off x="548640" y="1600200"/>
            <a:ext cx="1417320" cy="1005840"/>
          </a:xfrm>
          <a:prstGeom prst="roundRect">
            <a:avLst>
              <a:gd name="adj" fmla="val 5455"/>
            </a:avLst>
          </a:prstGeom>
          <a:solidFill>
            <a:srgbClr val="2B2B2B"/>
          </a:solidFill>
          <a:ln/>
        </p:spPr>
        <p:txBody>
          <a:bodyPr/>
          <a:lstStyle/>
          <a:p>
            <a:endParaRPr lang="en-US"/>
          </a:p>
        </p:txBody>
      </p:sp>
      <p:sp>
        <p:nvSpPr>
          <p:cNvPr id="5" name="Text 3"/>
          <p:cNvSpPr/>
          <p:nvPr/>
        </p:nvSpPr>
        <p:spPr>
          <a:xfrm>
            <a:off x="548640" y="1600200"/>
            <a:ext cx="1417320" cy="1005840"/>
          </a:xfrm>
          <a:prstGeom prst="rect">
            <a:avLst/>
          </a:prstGeom>
          <a:noFill/>
          <a:ln/>
        </p:spPr>
        <p:txBody>
          <a:bodyPr wrap="square"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Sept. 30 –</a:t>
            </a: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Oct. 1, 2014</a:t>
            </a:r>
            <a:endParaRPr lang="en-US" sz="1250" dirty="0"/>
          </a:p>
        </p:txBody>
      </p:sp>
      <p:sp>
        <p:nvSpPr>
          <p:cNvPr id="6" name="Shape 4"/>
          <p:cNvSpPr/>
          <p:nvPr/>
        </p:nvSpPr>
        <p:spPr>
          <a:xfrm>
            <a:off x="2103120" y="1600200"/>
            <a:ext cx="9509760" cy="1005840"/>
          </a:xfrm>
          <a:prstGeom prst="roundRect">
            <a:avLst>
              <a:gd name="adj" fmla="val 5455"/>
            </a:avLst>
          </a:prstGeom>
          <a:solidFill>
            <a:srgbClr val="F2F2F2"/>
          </a:solidFill>
          <a:ln/>
        </p:spPr>
        <p:txBody>
          <a:bodyPr/>
          <a:lstStyle/>
          <a:p>
            <a:endParaRPr lang="en-US"/>
          </a:p>
        </p:txBody>
      </p:sp>
      <p:sp>
        <p:nvSpPr>
          <p:cNvPr id="7" name="Text 5"/>
          <p:cNvSpPr/>
          <p:nvPr/>
        </p:nvSpPr>
        <p:spPr>
          <a:xfrm>
            <a:off x="2331720" y="1673352"/>
            <a:ext cx="9052560" cy="292608"/>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Two-day mulch fire — predates the fire department's own FOIL production</a:t>
            </a:r>
            <a:endParaRPr lang="en-US" sz="1300" dirty="0"/>
          </a:p>
        </p:txBody>
      </p:sp>
      <p:sp>
        <p:nvSpPr>
          <p:cNvPr id="8" name="Text 6"/>
          <p:cNvSpPr/>
          <p:nvPr/>
        </p:nvSpPr>
        <p:spPr>
          <a:xfrm>
            <a:off x="2331720" y="1965960"/>
            <a:ext cx="9052560" cy="566928"/>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11 mutual-aid departments plus Westchester County DES responded; over 120,000 gallons shuttled by tanker. This fire is not in the county's official record set at all — found only through independent fire-department news archives.</a:t>
            </a:r>
            <a:endParaRPr lang="en-US" sz="1100" dirty="0"/>
          </a:p>
        </p:txBody>
      </p:sp>
      <p:sp>
        <p:nvSpPr>
          <p:cNvPr id="9" name="Shape 7"/>
          <p:cNvSpPr/>
          <p:nvPr/>
        </p:nvSpPr>
        <p:spPr>
          <a:xfrm>
            <a:off x="548640" y="2770632"/>
            <a:ext cx="1417320" cy="868680"/>
          </a:xfrm>
          <a:prstGeom prst="roundRect">
            <a:avLst>
              <a:gd name="adj" fmla="val 6316"/>
            </a:avLst>
          </a:prstGeom>
          <a:solidFill>
            <a:srgbClr val="2B2B2B"/>
          </a:solidFill>
          <a:ln/>
        </p:spPr>
        <p:txBody>
          <a:bodyPr/>
          <a:lstStyle/>
          <a:p>
            <a:endParaRPr lang="en-US"/>
          </a:p>
        </p:txBody>
      </p:sp>
      <p:sp>
        <p:nvSpPr>
          <p:cNvPr id="10" name="Text 8"/>
          <p:cNvSpPr/>
          <p:nvPr/>
        </p:nvSpPr>
        <p:spPr>
          <a:xfrm>
            <a:off x="548640" y="2770632"/>
            <a:ext cx="1417320" cy="868680"/>
          </a:xfrm>
          <a:prstGeom prst="rect">
            <a:avLst/>
          </a:prstGeom>
          <a:noFill/>
          <a:ln/>
        </p:spPr>
        <p:txBody>
          <a:bodyPr wrap="square"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Feb. –</a:t>
            </a: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Oct. 2015</a:t>
            </a:r>
            <a:endParaRPr lang="en-US" sz="1250" dirty="0"/>
          </a:p>
        </p:txBody>
      </p:sp>
      <p:sp>
        <p:nvSpPr>
          <p:cNvPr id="11" name="Shape 9"/>
          <p:cNvSpPr/>
          <p:nvPr/>
        </p:nvSpPr>
        <p:spPr>
          <a:xfrm>
            <a:off x="2103120" y="2770632"/>
            <a:ext cx="9509760" cy="868680"/>
          </a:xfrm>
          <a:prstGeom prst="roundRect">
            <a:avLst>
              <a:gd name="adj" fmla="val 6316"/>
            </a:avLst>
          </a:prstGeom>
          <a:solidFill>
            <a:srgbClr val="F2F2F2"/>
          </a:solidFill>
          <a:ln/>
        </p:spPr>
        <p:txBody>
          <a:bodyPr/>
          <a:lstStyle/>
          <a:p>
            <a:endParaRPr lang="en-US"/>
          </a:p>
        </p:txBody>
      </p:sp>
      <p:sp>
        <p:nvSpPr>
          <p:cNvPr id="12" name="Text 10"/>
          <p:cNvSpPr/>
          <p:nvPr/>
        </p:nvSpPr>
        <p:spPr>
          <a:xfrm>
            <a:off x="2331720" y="2843784"/>
            <a:ext cx="9052560" cy="292608"/>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Seven fire responses in eight months</a:t>
            </a:r>
            <a:endParaRPr lang="en-US" sz="1300" dirty="0"/>
          </a:p>
        </p:txBody>
      </p:sp>
      <p:sp>
        <p:nvSpPr>
          <p:cNvPr id="13" name="Text 11"/>
          <p:cNvSpPr/>
          <p:nvPr/>
        </p:nvSpPr>
        <p:spPr>
          <a:xfrm>
            <a:off x="2331720" y="3136392"/>
            <a:ext cx="9052560" cy="429768"/>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Includes two records where fire crews explicitly left a pile to smolder/burn under monitoring rather than fully extinguishing it (7/30 and 7/31/2015).</a:t>
            </a:r>
            <a:endParaRPr lang="en-US" sz="1100" dirty="0"/>
          </a:p>
        </p:txBody>
      </p:sp>
      <p:sp>
        <p:nvSpPr>
          <p:cNvPr id="14" name="Shape 12"/>
          <p:cNvSpPr/>
          <p:nvPr/>
        </p:nvSpPr>
        <p:spPr>
          <a:xfrm>
            <a:off x="548640" y="3803904"/>
            <a:ext cx="1417320" cy="914400"/>
          </a:xfrm>
          <a:prstGeom prst="roundRect">
            <a:avLst>
              <a:gd name="adj" fmla="val 6000"/>
            </a:avLst>
          </a:prstGeom>
          <a:solidFill>
            <a:srgbClr val="2B2B2B"/>
          </a:solidFill>
          <a:ln/>
        </p:spPr>
        <p:txBody>
          <a:bodyPr/>
          <a:lstStyle/>
          <a:p>
            <a:endParaRPr lang="en-US"/>
          </a:p>
        </p:txBody>
      </p:sp>
      <p:sp>
        <p:nvSpPr>
          <p:cNvPr id="15" name="Text 13"/>
          <p:cNvSpPr/>
          <p:nvPr/>
        </p:nvSpPr>
        <p:spPr>
          <a:xfrm>
            <a:off x="548640" y="3803904"/>
            <a:ext cx="1417320" cy="914400"/>
          </a:xfrm>
          <a:prstGeom prst="rect">
            <a:avLst/>
          </a:prstGeom>
          <a:noFill/>
          <a:ln/>
        </p:spPr>
        <p:txBody>
          <a:bodyPr wrap="square"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Sept. 25–28,</a:t>
            </a: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2016</a:t>
            </a:r>
            <a:endParaRPr lang="en-US" sz="1250" dirty="0"/>
          </a:p>
        </p:txBody>
      </p:sp>
      <p:sp>
        <p:nvSpPr>
          <p:cNvPr id="16" name="Shape 14"/>
          <p:cNvSpPr/>
          <p:nvPr/>
        </p:nvSpPr>
        <p:spPr>
          <a:xfrm>
            <a:off x="2103120" y="3803904"/>
            <a:ext cx="9509760" cy="914400"/>
          </a:xfrm>
          <a:prstGeom prst="roundRect">
            <a:avLst>
              <a:gd name="adj" fmla="val 6000"/>
            </a:avLst>
          </a:prstGeom>
          <a:solidFill>
            <a:srgbClr val="F2F2F2"/>
          </a:solidFill>
          <a:ln/>
        </p:spPr>
        <p:txBody>
          <a:bodyPr/>
          <a:lstStyle/>
          <a:p>
            <a:endParaRPr lang="en-US"/>
          </a:p>
        </p:txBody>
      </p:sp>
      <p:sp>
        <p:nvSpPr>
          <p:cNvPr id="17" name="Text 15"/>
          <p:cNvSpPr/>
          <p:nvPr/>
        </p:nvSpPr>
        <p:spPr>
          <a:xfrm>
            <a:off x="2331720" y="3877056"/>
            <a:ext cx="9052560" cy="292608"/>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Likely under-reported fire duration</a:t>
            </a:r>
            <a:endParaRPr lang="en-US" sz="1300" dirty="0"/>
          </a:p>
        </p:txBody>
      </p:sp>
      <p:sp>
        <p:nvSpPr>
          <p:cNvPr id="18" name="Text 16"/>
          <p:cNvSpPr/>
          <p:nvPr/>
        </p:nvSpPr>
        <p:spPr>
          <a:xfrm>
            <a:off x="2331720" y="4169664"/>
            <a:ext cx="9052560" cy="475488"/>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A 9:10 PM fire call on 9/25/2016 was never completed as an official record. Strong evidence (matching time/location in a Millwood FD news report) suggests it was the true start of the fire "officially" logged the next afternoon.</a:t>
            </a:r>
            <a:endParaRPr lang="en-US" sz="1100" dirty="0"/>
          </a:p>
        </p:txBody>
      </p:sp>
      <p:sp>
        <p:nvSpPr>
          <p:cNvPr id="19" name="Text 17"/>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0" name="Text 18"/>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GAP YEARS, FILLED IN</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2018 – 2022: records this workbook restored</a:t>
            </a:r>
            <a:endParaRPr lang="en-US" sz="2800" dirty="0"/>
          </a:p>
        </p:txBody>
      </p:sp>
      <p:sp>
        <p:nvSpPr>
          <p:cNvPr id="4" name="Shape 2"/>
          <p:cNvSpPr/>
          <p:nvPr/>
        </p:nvSpPr>
        <p:spPr>
          <a:xfrm>
            <a:off x="548640" y="1600200"/>
            <a:ext cx="1417320" cy="868680"/>
          </a:xfrm>
          <a:prstGeom prst="roundRect">
            <a:avLst>
              <a:gd name="adj" fmla="val 6316"/>
            </a:avLst>
          </a:prstGeom>
          <a:solidFill>
            <a:srgbClr val="2B2B2B"/>
          </a:solidFill>
          <a:ln/>
        </p:spPr>
        <p:txBody>
          <a:bodyPr/>
          <a:lstStyle/>
          <a:p>
            <a:endParaRPr lang="en-US"/>
          </a:p>
        </p:txBody>
      </p:sp>
      <p:sp>
        <p:nvSpPr>
          <p:cNvPr id="5" name="Text 3"/>
          <p:cNvSpPr/>
          <p:nvPr/>
        </p:nvSpPr>
        <p:spPr>
          <a:xfrm>
            <a:off x="548640" y="1600200"/>
            <a:ext cx="1417320" cy="868680"/>
          </a:xfrm>
          <a:prstGeom prst="rect">
            <a:avLst/>
          </a:prstGeom>
          <a:noFill/>
          <a:ln/>
        </p:spPr>
        <p:txBody>
          <a:bodyPr wrap="square"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2018 –</a:t>
            </a: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2019</a:t>
            </a:r>
            <a:endParaRPr lang="en-US" sz="1250" dirty="0"/>
          </a:p>
        </p:txBody>
      </p:sp>
      <p:sp>
        <p:nvSpPr>
          <p:cNvPr id="6" name="Shape 4"/>
          <p:cNvSpPr/>
          <p:nvPr/>
        </p:nvSpPr>
        <p:spPr>
          <a:xfrm>
            <a:off x="2103120" y="1600200"/>
            <a:ext cx="9509760" cy="868680"/>
          </a:xfrm>
          <a:prstGeom prst="roundRect">
            <a:avLst>
              <a:gd name="adj" fmla="val 6316"/>
            </a:avLst>
          </a:prstGeom>
          <a:solidFill>
            <a:srgbClr val="F2F2F2"/>
          </a:solidFill>
          <a:ln/>
        </p:spPr>
        <p:txBody>
          <a:bodyPr/>
          <a:lstStyle/>
          <a:p>
            <a:endParaRPr lang="en-US"/>
          </a:p>
        </p:txBody>
      </p:sp>
      <p:sp>
        <p:nvSpPr>
          <p:cNvPr id="7" name="Text 5"/>
          <p:cNvSpPr/>
          <p:nvPr/>
        </p:nvSpPr>
        <p:spPr>
          <a:xfrm>
            <a:off x="2331720" y="1673352"/>
            <a:ext cx="9052560" cy="292608"/>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Two smoke investigations previously missing from the record</a:t>
            </a:r>
            <a:endParaRPr lang="en-US" sz="1300" dirty="0"/>
          </a:p>
        </p:txBody>
      </p:sp>
      <p:sp>
        <p:nvSpPr>
          <p:cNvPr id="8" name="Text 6"/>
          <p:cNvSpPr/>
          <p:nvPr/>
        </p:nvSpPr>
        <p:spPr>
          <a:xfrm>
            <a:off x="2331720" y="1965960"/>
            <a:ext cx="9052560" cy="429768"/>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7/26/2018 and 11/26/2019 — both absent from prior summaries; closes what looked like a multi-year gap in site activity.</a:t>
            </a:r>
            <a:endParaRPr lang="en-US" sz="1100" dirty="0"/>
          </a:p>
        </p:txBody>
      </p:sp>
      <p:sp>
        <p:nvSpPr>
          <p:cNvPr id="9" name="Shape 7"/>
          <p:cNvSpPr/>
          <p:nvPr/>
        </p:nvSpPr>
        <p:spPr>
          <a:xfrm>
            <a:off x="548640" y="2633472"/>
            <a:ext cx="1417320" cy="868680"/>
          </a:xfrm>
          <a:prstGeom prst="roundRect">
            <a:avLst>
              <a:gd name="adj" fmla="val 6316"/>
            </a:avLst>
          </a:prstGeom>
          <a:solidFill>
            <a:srgbClr val="2B2B2B"/>
          </a:solidFill>
          <a:ln/>
        </p:spPr>
        <p:txBody>
          <a:bodyPr/>
          <a:lstStyle/>
          <a:p>
            <a:endParaRPr lang="en-US"/>
          </a:p>
        </p:txBody>
      </p:sp>
      <p:sp>
        <p:nvSpPr>
          <p:cNvPr id="10" name="Text 8"/>
          <p:cNvSpPr/>
          <p:nvPr/>
        </p:nvSpPr>
        <p:spPr>
          <a:xfrm>
            <a:off x="548640" y="2633472"/>
            <a:ext cx="1417320" cy="868680"/>
          </a:xfrm>
          <a:prstGeom prst="rect">
            <a:avLst/>
          </a:prstGeom>
          <a:noFill/>
          <a:ln/>
        </p:spPr>
        <p:txBody>
          <a:bodyPr wrap="square"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Dec. 30–31,</a:t>
            </a: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2021</a:t>
            </a:r>
            <a:endParaRPr lang="en-US" sz="1250" dirty="0"/>
          </a:p>
        </p:txBody>
      </p:sp>
      <p:sp>
        <p:nvSpPr>
          <p:cNvPr id="11" name="Shape 9"/>
          <p:cNvSpPr/>
          <p:nvPr/>
        </p:nvSpPr>
        <p:spPr>
          <a:xfrm>
            <a:off x="2103120" y="2633472"/>
            <a:ext cx="9509760" cy="868680"/>
          </a:xfrm>
          <a:prstGeom prst="roundRect">
            <a:avLst>
              <a:gd name="adj" fmla="val 6316"/>
            </a:avLst>
          </a:prstGeom>
          <a:solidFill>
            <a:srgbClr val="F2F2F2"/>
          </a:solidFill>
          <a:ln/>
        </p:spPr>
        <p:txBody>
          <a:bodyPr/>
          <a:lstStyle/>
          <a:p>
            <a:endParaRPr lang="en-US"/>
          </a:p>
        </p:txBody>
      </p:sp>
      <p:sp>
        <p:nvSpPr>
          <p:cNvPr id="12" name="Text 10"/>
          <p:cNvSpPr/>
          <p:nvPr/>
        </p:nvSpPr>
        <p:spPr>
          <a:xfrm>
            <a:off x="2331720" y="2706624"/>
            <a:ext cx="9052560" cy="292608"/>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Equipment fire two days in a row</a:t>
            </a:r>
            <a:endParaRPr lang="en-US" sz="1300" dirty="0"/>
          </a:p>
        </p:txBody>
      </p:sp>
      <p:sp>
        <p:nvSpPr>
          <p:cNvPr id="13" name="Text 11"/>
          <p:cNvSpPr/>
          <p:nvPr/>
        </p:nvSpPr>
        <p:spPr>
          <a:xfrm>
            <a:off x="2331720" y="2999232"/>
            <a:ext cx="9052560" cy="429768"/>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Site operator's own grinding equipment caught fire on consecutive days; second incident's cause was still listed as "under investigation."</a:t>
            </a:r>
            <a:endParaRPr lang="en-US" sz="1100" dirty="0"/>
          </a:p>
        </p:txBody>
      </p:sp>
      <p:sp>
        <p:nvSpPr>
          <p:cNvPr id="14" name="Shape 12"/>
          <p:cNvSpPr/>
          <p:nvPr/>
        </p:nvSpPr>
        <p:spPr>
          <a:xfrm>
            <a:off x="548640" y="3666744"/>
            <a:ext cx="1417320" cy="868680"/>
          </a:xfrm>
          <a:prstGeom prst="roundRect">
            <a:avLst>
              <a:gd name="adj" fmla="val 6316"/>
            </a:avLst>
          </a:prstGeom>
          <a:solidFill>
            <a:srgbClr val="2B2B2B"/>
          </a:solidFill>
          <a:ln/>
        </p:spPr>
        <p:txBody>
          <a:bodyPr/>
          <a:lstStyle/>
          <a:p>
            <a:endParaRPr lang="en-US"/>
          </a:p>
        </p:txBody>
      </p:sp>
      <p:sp>
        <p:nvSpPr>
          <p:cNvPr id="15" name="Text 13"/>
          <p:cNvSpPr/>
          <p:nvPr/>
        </p:nvSpPr>
        <p:spPr>
          <a:xfrm>
            <a:off x="548640" y="3666744"/>
            <a:ext cx="1417320" cy="868680"/>
          </a:xfrm>
          <a:prstGeom prst="rect">
            <a:avLst/>
          </a:prstGeom>
          <a:noFill/>
          <a:ln/>
        </p:spPr>
        <p:txBody>
          <a:bodyPr wrap="square"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Oct. 2022 &amp;</a:t>
            </a: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Nov. 2024</a:t>
            </a:r>
            <a:endParaRPr lang="en-US" sz="1250" dirty="0"/>
          </a:p>
        </p:txBody>
      </p:sp>
      <p:sp>
        <p:nvSpPr>
          <p:cNvPr id="16" name="Shape 14"/>
          <p:cNvSpPr/>
          <p:nvPr/>
        </p:nvSpPr>
        <p:spPr>
          <a:xfrm>
            <a:off x="2103120" y="3666744"/>
            <a:ext cx="9509760" cy="868680"/>
          </a:xfrm>
          <a:prstGeom prst="roundRect">
            <a:avLst>
              <a:gd name="adj" fmla="val 6316"/>
            </a:avLst>
          </a:prstGeom>
          <a:solidFill>
            <a:srgbClr val="F2F2F2"/>
          </a:solidFill>
          <a:ln/>
        </p:spPr>
        <p:txBody>
          <a:bodyPr/>
          <a:lstStyle/>
          <a:p>
            <a:endParaRPr lang="en-US"/>
          </a:p>
        </p:txBody>
      </p:sp>
      <p:sp>
        <p:nvSpPr>
          <p:cNvPr id="17" name="Text 15"/>
          <p:cNvSpPr/>
          <p:nvPr/>
        </p:nvSpPr>
        <p:spPr>
          <a:xfrm>
            <a:off x="2331720" y="3739896"/>
            <a:ext cx="9052560" cy="292608"/>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A medical emergency, then an unreported brush fire</a:t>
            </a:r>
            <a:endParaRPr lang="en-US" sz="1300" dirty="0"/>
          </a:p>
        </p:txBody>
      </p:sp>
      <p:sp>
        <p:nvSpPr>
          <p:cNvPr id="18" name="Text 16"/>
          <p:cNvSpPr/>
          <p:nvPr/>
        </p:nvSpPr>
        <p:spPr>
          <a:xfrm>
            <a:off x="2331720" y="4032504"/>
            <a:ext cx="9052560" cy="429768"/>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10/12/2022: EMS call at the site. 11/15/2024: a BRUSH-coded fire dispatch just 3.5 weeks before the massive 12/8/2024 fire — with no NFIRS report ever filed.</a:t>
            </a:r>
            <a:endParaRPr lang="en-US" sz="1100" dirty="0"/>
          </a:p>
        </p:txBody>
      </p:sp>
      <p:sp>
        <p:nvSpPr>
          <p:cNvPr id="19" name="Text 17"/>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0" name="Text 18"/>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B2B2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502920"/>
            <a:ext cx="457200" cy="457200"/>
          </a:xfrm>
          <a:prstGeom prst="rect">
            <a:avLst/>
          </a:prstGeom>
        </p:spPr>
      </p:pic>
      <p:sp>
        <p:nvSpPr>
          <p:cNvPr id="3" name="Text 0"/>
          <p:cNvSpPr/>
          <p:nvPr/>
        </p:nvSpPr>
        <p:spPr>
          <a:xfrm>
            <a:off x="1188720" y="576072"/>
            <a:ext cx="5486400" cy="365760"/>
          </a:xfrm>
          <a:prstGeom prst="rect">
            <a:avLst/>
          </a:prstGeom>
          <a:noFill/>
          <a:ln/>
        </p:spPr>
        <p:txBody>
          <a:bodyPr wrap="square" rtlCol="0" anchor="ctr"/>
          <a:lstStyle/>
          <a:p>
            <a:pPr marL="0" indent="0">
              <a:buNone/>
            </a:pPr>
            <a:r>
              <a:rPr lang="en-US" sz="1300" b="1" kern="0" spc="200" dirty="0">
                <a:solidFill>
                  <a:srgbClr val="E67E22"/>
                </a:solidFill>
                <a:latin typeface="Arial" pitchFamily="34" charset="0"/>
                <a:ea typeface="Arial" pitchFamily="34" charset="-122"/>
                <a:cs typeface="Arial" pitchFamily="34" charset="-120"/>
              </a:rPr>
              <a:t>SPOTLIGHT</a:t>
            </a:r>
            <a:endParaRPr lang="en-US" sz="1300" dirty="0"/>
          </a:p>
        </p:txBody>
      </p:sp>
      <p:sp>
        <p:nvSpPr>
          <p:cNvPr id="4" name="Text 1"/>
          <p:cNvSpPr/>
          <p:nvPr/>
        </p:nvSpPr>
        <p:spPr>
          <a:xfrm>
            <a:off x="640080" y="1097280"/>
            <a:ext cx="10972800" cy="822960"/>
          </a:xfrm>
          <a:prstGeom prst="rect">
            <a:avLst/>
          </a:prstGeom>
          <a:noFill/>
          <a:ln/>
        </p:spPr>
        <p:txBody>
          <a:bodyPr wrap="square" rtlCol="0" anchor="ctr"/>
          <a:lstStyle/>
          <a:p>
            <a:pPr marL="0" indent="0">
              <a:buNone/>
            </a:pPr>
            <a:r>
              <a:rPr lang="en-US" sz="3000" b="1" dirty="0">
                <a:solidFill>
                  <a:srgbClr val="FFFFFF"/>
                </a:solidFill>
                <a:latin typeface="Arial" pitchFamily="34" charset="0"/>
                <a:ea typeface="Arial" pitchFamily="34" charset="-122"/>
                <a:cs typeface="Arial" pitchFamily="34" charset="-120"/>
              </a:rPr>
              <a:t>December 8, 2024 — The Largest Fire on Record</a:t>
            </a:r>
            <a:endParaRPr lang="en-US" sz="3000" dirty="0"/>
          </a:p>
        </p:txBody>
      </p:sp>
      <p:sp>
        <p:nvSpPr>
          <p:cNvPr id="5" name="Text 2"/>
          <p:cNvSpPr/>
          <p:nvPr/>
        </p:nvSpPr>
        <p:spPr>
          <a:xfrm>
            <a:off x="640080" y="2148840"/>
            <a:ext cx="2560320" cy="822960"/>
          </a:xfrm>
          <a:prstGeom prst="rect">
            <a:avLst/>
          </a:prstGeom>
          <a:noFill/>
          <a:ln/>
        </p:spPr>
        <p:txBody>
          <a:bodyPr wrap="square" rtlCol="0" anchor="ctr"/>
          <a:lstStyle/>
          <a:p>
            <a:pPr marL="0" indent="0" algn="l">
              <a:buNone/>
            </a:pPr>
            <a:r>
              <a:rPr lang="en-US" sz="3400" b="1" dirty="0">
                <a:solidFill>
                  <a:srgbClr val="E67E22"/>
                </a:solidFill>
                <a:latin typeface="Arial" pitchFamily="34" charset="0"/>
                <a:ea typeface="Arial" pitchFamily="34" charset="-122"/>
                <a:cs typeface="Arial" pitchFamily="34" charset="-120"/>
              </a:rPr>
              <a:t>17</a:t>
            </a:r>
            <a:endParaRPr lang="en-US" sz="3400" dirty="0"/>
          </a:p>
        </p:txBody>
      </p:sp>
      <p:sp>
        <p:nvSpPr>
          <p:cNvPr id="6" name="Text 3"/>
          <p:cNvSpPr/>
          <p:nvPr/>
        </p:nvSpPr>
        <p:spPr>
          <a:xfrm>
            <a:off x="640080" y="2926080"/>
            <a:ext cx="2560320" cy="548640"/>
          </a:xfrm>
          <a:prstGeom prst="rect">
            <a:avLst/>
          </a:prstGeom>
          <a:noFill/>
          <a:ln/>
        </p:spPr>
        <p:txBody>
          <a:bodyPr wrap="square" rtlCol="0" anchor="t"/>
          <a:lstStyle/>
          <a:p>
            <a:pPr marL="0" indent="0" algn="l">
              <a:buNone/>
            </a:pPr>
            <a:r>
              <a:rPr lang="en-US" sz="1200" dirty="0">
                <a:solidFill>
                  <a:srgbClr val="CCCCCC"/>
                </a:solidFill>
                <a:latin typeface="Arial" pitchFamily="34" charset="0"/>
                <a:ea typeface="Arial" pitchFamily="34" charset="-122"/>
                <a:cs typeface="Arial" pitchFamily="34" charset="-120"/>
              </a:rPr>
              <a:t>fire departments</a:t>
            </a:r>
            <a:endParaRPr lang="en-US" sz="1200" dirty="0"/>
          </a:p>
          <a:p>
            <a:pPr marL="0" indent="0" algn="l">
              <a:buNone/>
            </a:pPr>
            <a:r>
              <a:rPr lang="en-US" sz="1200" dirty="0">
                <a:solidFill>
                  <a:srgbClr val="CCCCCC"/>
                </a:solidFill>
                <a:latin typeface="Arial" pitchFamily="34" charset="0"/>
                <a:ea typeface="Arial" pitchFamily="34" charset="-122"/>
                <a:cs typeface="Arial" pitchFamily="34" charset="-120"/>
              </a:rPr>
              <a:t>responded</a:t>
            </a:r>
            <a:endParaRPr lang="en-US" sz="1200" dirty="0"/>
          </a:p>
        </p:txBody>
      </p:sp>
      <p:sp>
        <p:nvSpPr>
          <p:cNvPr id="7" name="Text 4"/>
          <p:cNvSpPr/>
          <p:nvPr/>
        </p:nvSpPr>
        <p:spPr>
          <a:xfrm>
            <a:off x="3383280" y="2148840"/>
            <a:ext cx="2560320" cy="822960"/>
          </a:xfrm>
          <a:prstGeom prst="rect">
            <a:avLst/>
          </a:prstGeom>
          <a:noFill/>
          <a:ln/>
        </p:spPr>
        <p:txBody>
          <a:bodyPr wrap="square" rtlCol="0" anchor="ctr"/>
          <a:lstStyle/>
          <a:p>
            <a:r>
              <a:rPr sz="3800" b="1">
                <a:solidFill>
                  <a:srgbClr val="C5362C"/>
                </a:solidFill>
              </a:rPr>
              <a:t>11+</a:t>
            </a:r>
          </a:p>
        </p:txBody>
      </p:sp>
      <p:sp>
        <p:nvSpPr>
          <p:cNvPr id="8" name="Text 5"/>
          <p:cNvSpPr/>
          <p:nvPr/>
        </p:nvSpPr>
        <p:spPr>
          <a:xfrm>
            <a:off x="3383280" y="2926080"/>
            <a:ext cx="2560320" cy="548640"/>
          </a:xfrm>
          <a:prstGeom prst="rect">
            <a:avLst/>
          </a:prstGeom>
          <a:noFill/>
          <a:ln/>
        </p:spPr>
        <p:txBody>
          <a:bodyPr wrap="square" rtlCol="0" anchor="t"/>
          <a:lstStyle/>
          <a:p>
            <a:r>
              <a:rPr sz="1100">
                <a:solidFill>
                  <a:srgbClr val="D7D7D7"/>
                </a:solidFill>
              </a:rPr>
              <a:t>water tankers</a:t>
            </a:r>
          </a:p>
          <a:p>
            <a:r>
              <a:rPr sz="1100">
                <a:solidFill>
                  <a:srgbClr val="D7D7D7"/>
                </a:solidFill>
              </a:rPr>
              <a:t>reported</a:t>
            </a:r>
          </a:p>
        </p:txBody>
      </p:sp>
      <p:sp>
        <p:nvSpPr>
          <p:cNvPr id="9" name="Text 6"/>
          <p:cNvSpPr/>
          <p:nvPr/>
        </p:nvSpPr>
        <p:spPr>
          <a:xfrm>
            <a:off x="6126480" y="2148840"/>
            <a:ext cx="2560320" cy="822960"/>
          </a:xfrm>
          <a:prstGeom prst="rect">
            <a:avLst/>
          </a:prstGeom>
          <a:noFill/>
          <a:ln/>
        </p:spPr>
        <p:txBody>
          <a:bodyPr wrap="square" rtlCol="0" anchor="ctr"/>
          <a:lstStyle/>
          <a:p>
            <a:pPr marL="0" indent="0" algn="l">
              <a:buNone/>
            </a:pPr>
            <a:r>
              <a:rPr lang="en-US" sz="3400" b="1" dirty="0">
                <a:solidFill>
                  <a:srgbClr val="E67E22"/>
                </a:solidFill>
                <a:latin typeface="Arial" pitchFamily="34" charset="0"/>
                <a:ea typeface="Arial" pitchFamily="34" charset="-122"/>
                <a:cs typeface="Arial" pitchFamily="34" charset="-120"/>
              </a:rPr>
              <a:t>7+</a:t>
            </a:r>
            <a:endParaRPr lang="en-US" sz="3400" dirty="0"/>
          </a:p>
        </p:txBody>
      </p:sp>
      <p:sp>
        <p:nvSpPr>
          <p:cNvPr id="10" name="Text 7"/>
          <p:cNvSpPr/>
          <p:nvPr/>
        </p:nvSpPr>
        <p:spPr>
          <a:xfrm>
            <a:off x="6126480" y="2926080"/>
            <a:ext cx="2560320" cy="548640"/>
          </a:xfrm>
          <a:prstGeom prst="rect">
            <a:avLst/>
          </a:prstGeom>
          <a:noFill/>
          <a:ln/>
        </p:spPr>
        <p:txBody>
          <a:bodyPr wrap="square" rtlCol="0" anchor="t"/>
          <a:lstStyle/>
          <a:p>
            <a:pPr marL="0" indent="0" algn="l">
              <a:buNone/>
            </a:pPr>
            <a:r>
              <a:rPr lang="en-US" sz="1200" dirty="0">
                <a:solidFill>
                  <a:srgbClr val="CCCCCC"/>
                </a:solidFill>
                <a:latin typeface="Arial" pitchFamily="34" charset="0"/>
                <a:ea typeface="Arial" pitchFamily="34" charset="-122"/>
                <a:cs typeface="Arial" pitchFamily="34" charset="-120"/>
              </a:rPr>
              <a:t>hours to bring</a:t>
            </a:r>
            <a:endParaRPr lang="en-US" sz="1200" dirty="0"/>
          </a:p>
          <a:p>
            <a:pPr marL="0" indent="0" algn="l">
              <a:buNone/>
            </a:pPr>
            <a:r>
              <a:rPr lang="en-US" sz="1200" dirty="0">
                <a:solidFill>
                  <a:srgbClr val="CCCCCC"/>
                </a:solidFill>
                <a:latin typeface="Arial" pitchFamily="34" charset="0"/>
                <a:ea typeface="Arial" pitchFamily="34" charset="-122"/>
                <a:cs typeface="Arial" pitchFamily="34" charset="-120"/>
              </a:rPr>
              <a:t>under control</a:t>
            </a:r>
            <a:endParaRPr lang="en-US" sz="1200" dirty="0"/>
          </a:p>
        </p:txBody>
      </p:sp>
      <p:sp>
        <p:nvSpPr>
          <p:cNvPr id="11" name="Text 8"/>
          <p:cNvSpPr/>
          <p:nvPr/>
        </p:nvSpPr>
        <p:spPr>
          <a:xfrm>
            <a:off x="8869680" y="2148840"/>
            <a:ext cx="2560320" cy="822960"/>
          </a:xfrm>
          <a:prstGeom prst="rect">
            <a:avLst/>
          </a:prstGeom>
          <a:noFill/>
          <a:ln/>
        </p:spPr>
        <p:txBody>
          <a:bodyPr wrap="square" rtlCol="0" anchor="ctr"/>
          <a:lstStyle/>
          <a:p>
            <a:pPr marL="0" indent="0" algn="l">
              <a:buNone/>
            </a:pPr>
            <a:r>
              <a:rPr lang="en-US" sz="3400" b="1" dirty="0">
                <a:solidFill>
                  <a:srgbClr val="E67E22"/>
                </a:solidFill>
                <a:latin typeface="Arial" pitchFamily="34" charset="0"/>
                <a:ea typeface="Arial" pitchFamily="34" charset="-122"/>
                <a:cs typeface="Arial" pitchFamily="34" charset="-120"/>
              </a:rPr>
              <a:t>UNDET.</a:t>
            </a:r>
            <a:endParaRPr lang="en-US" sz="3400" dirty="0"/>
          </a:p>
        </p:txBody>
      </p:sp>
      <p:sp>
        <p:nvSpPr>
          <p:cNvPr id="12" name="Text 9"/>
          <p:cNvSpPr/>
          <p:nvPr/>
        </p:nvSpPr>
        <p:spPr>
          <a:xfrm>
            <a:off x="8869680" y="2926080"/>
            <a:ext cx="2560320" cy="548640"/>
          </a:xfrm>
          <a:prstGeom prst="rect">
            <a:avLst/>
          </a:prstGeom>
          <a:noFill/>
          <a:ln/>
        </p:spPr>
        <p:txBody>
          <a:bodyPr wrap="square" rtlCol="0" anchor="t"/>
          <a:lstStyle/>
          <a:p>
            <a:pPr marL="0" indent="0" algn="l">
              <a:buNone/>
            </a:pPr>
            <a:r>
              <a:rPr lang="en-US" sz="1200" dirty="0">
                <a:solidFill>
                  <a:srgbClr val="CCCCCC"/>
                </a:solidFill>
                <a:latin typeface="Arial" pitchFamily="34" charset="0"/>
                <a:ea typeface="Arial" pitchFamily="34" charset="-122"/>
                <a:cs typeface="Arial" pitchFamily="34" charset="-120"/>
              </a:rPr>
              <a:t>official cause</a:t>
            </a:r>
            <a:endParaRPr lang="en-US" sz="1200" dirty="0"/>
          </a:p>
          <a:p>
            <a:pPr marL="0" indent="0" algn="l">
              <a:buNone/>
            </a:pPr>
            <a:r>
              <a:rPr lang="en-US" sz="1200" dirty="0">
                <a:solidFill>
                  <a:srgbClr val="CCCCCC"/>
                </a:solidFill>
                <a:latin typeface="Arial" pitchFamily="34" charset="0"/>
                <a:ea typeface="Arial" pitchFamily="34" charset="-122"/>
                <a:cs typeface="Arial" pitchFamily="34" charset="-120"/>
              </a:rPr>
              <a:t>determination</a:t>
            </a:r>
            <a:endParaRPr lang="en-US" sz="1200" dirty="0"/>
          </a:p>
        </p:txBody>
      </p:sp>
      <p:sp>
        <p:nvSpPr>
          <p:cNvPr id="13" name="Shape 10"/>
          <p:cNvSpPr/>
          <p:nvPr/>
        </p:nvSpPr>
        <p:spPr>
          <a:xfrm>
            <a:off x="640080" y="3794760"/>
            <a:ext cx="10881360" cy="2286000"/>
          </a:xfrm>
          <a:prstGeom prst="roundRect">
            <a:avLst>
              <a:gd name="adj" fmla="val 3200"/>
            </a:avLst>
          </a:prstGeom>
          <a:solidFill>
            <a:srgbClr val="3A3A3A"/>
          </a:solidFill>
          <a:ln/>
        </p:spPr>
        <p:txBody>
          <a:bodyPr/>
          <a:lstStyle/>
          <a:p>
            <a:endParaRPr lang="en-US"/>
          </a:p>
        </p:txBody>
      </p:sp>
      <p:sp>
        <p:nvSpPr>
          <p:cNvPr id="14" name="Text 11"/>
          <p:cNvSpPr/>
          <p:nvPr/>
        </p:nvSpPr>
        <p:spPr>
          <a:xfrm>
            <a:off x="914400" y="3977640"/>
            <a:ext cx="10332720" cy="1920240"/>
          </a:xfrm>
          <a:prstGeom prst="rect">
            <a:avLst/>
          </a:prstGeom>
          <a:noFill/>
          <a:ln/>
        </p:spPr>
        <p:txBody>
          <a:bodyPr wrap="square" rtlCol="0" anchor="t"/>
          <a:lstStyle/>
          <a:p>
            <a:r>
              <a:rPr sz="1500">
                <a:solidFill>
                  <a:srgbClr val="FFFFFF"/>
                </a:solidFill>
              </a:rPr>
              <a:t>Dispatched ~12:45 AM as a reported brush fire on the Taconic State Parkway — no fire was found there.</a:t>
            </a:r>
          </a:p>
          <a:p>
            <a:r>
              <a:rPr sz="1500">
                <a:solidFill>
                  <a:srgbClr val="FFFFFF"/>
                </a:solidFill>
              </a:rPr>
              <a:t>A large smoke plume led crews to a fully involved mulch pile fire on Clay Bird Lane instead. With no hydrants nearby, tankers were called from as far as Putnam and Orange counties. Westchester County DES supplied radios and batteries through the overnight cold. Despite the scale of the response, the fire department's own investigation never determined a cause.</a:t>
            </a:r>
          </a:p>
          <a:p>
            <a:r>
              <a:rPr sz="1500">
                <a:solidFill>
                  <a:srgbClr val="FFFFFF"/>
                </a:solidFill>
              </a:rPr>
              <a:t>Fire event independently confirmed by Daily Voice, Hudson Valley Country/97.7 The Wolf, News 12 Westchester, and fire-service posts. Water quantity removed pending source confirmation.</a:t>
            </a:r>
          </a:p>
        </p:txBody>
      </p:sp>
      <p:sp>
        <p:nvSpPr>
          <p:cNvPr id="15" name="Text 12"/>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16" name="Text 13"/>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MOST RECENT YEAR</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2026: six fire/related dispatches; NFIRS gaps now backed up with local/NERIS records</a:t>
            </a:r>
            <a:endParaRPr lang="en-US" sz="2800" dirty="0"/>
          </a:p>
        </p:txBody>
      </p:sp>
      <p:sp>
        <p:nvSpPr>
          <p:cNvPr id="4" name="Shape 2"/>
          <p:cNvSpPr/>
          <p:nvPr/>
        </p:nvSpPr>
        <p:spPr>
          <a:xfrm>
            <a:off x="548640" y="1600200"/>
            <a:ext cx="3584448" cy="1417320"/>
          </a:xfrm>
          <a:prstGeom prst="roundRect">
            <a:avLst>
              <a:gd name="adj" fmla="val 4516"/>
            </a:avLst>
          </a:prstGeom>
          <a:solidFill>
            <a:srgbClr val="F2F2F2"/>
          </a:solidFill>
          <a:ln/>
        </p:spPr>
        <p:txBody>
          <a:bodyPr/>
          <a:lstStyle/>
          <a:p>
            <a:endParaRPr lang="en-US"/>
          </a:p>
        </p:txBody>
      </p:sp>
      <p:sp>
        <p:nvSpPr>
          <p:cNvPr id="5" name="Text 3"/>
          <p:cNvSpPr/>
          <p:nvPr/>
        </p:nvSpPr>
        <p:spPr>
          <a:xfrm>
            <a:off x="685800" y="1691640"/>
            <a:ext cx="3310128" cy="365760"/>
          </a:xfrm>
          <a:prstGeom prst="rect">
            <a:avLst/>
          </a:prstGeom>
          <a:noFill/>
          <a:ln/>
        </p:spPr>
        <p:txBody>
          <a:bodyPr wrap="square" rtlCol="0" anchor="ctr"/>
          <a:lstStyle/>
          <a:p>
            <a:pPr marL="0" indent="0">
              <a:buNone/>
            </a:pPr>
            <a:r>
              <a:rPr lang="en-US" sz="1800" b="1" dirty="0">
                <a:solidFill>
                  <a:srgbClr val="C0392B"/>
                </a:solidFill>
                <a:latin typeface="Arial" pitchFamily="34" charset="0"/>
                <a:ea typeface="Arial" pitchFamily="34" charset="-122"/>
                <a:cs typeface="Arial" pitchFamily="34" charset="-120"/>
              </a:rPr>
              <a:t>4/8</a:t>
            </a:r>
            <a:endParaRPr lang="en-US" sz="1800" dirty="0"/>
          </a:p>
        </p:txBody>
      </p:sp>
      <p:sp>
        <p:nvSpPr>
          <p:cNvPr id="6" name="Text 4"/>
          <p:cNvSpPr/>
          <p:nvPr/>
        </p:nvSpPr>
        <p:spPr>
          <a:xfrm>
            <a:off x="685800" y="2075688"/>
            <a:ext cx="3310128" cy="868680"/>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10:28 AM — Brush fire dispatch; declared "contained"</a:t>
            </a:r>
            <a:endParaRPr lang="en-US" sz="1100" dirty="0"/>
          </a:p>
        </p:txBody>
      </p:sp>
      <p:sp>
        <p:nvSpPr>
          <p:cNvPr id="7" name="Shape 5"/>
          <p:cNvSpPr/>
          <p:nvPr/>
        </p:nvSpPr>
        <p:spPr>
          <a:xfrm>
            <a:off x="4251960" y="1600200"/>
            <a:ext cx="3584448" cy="1417320"/>
          </a:xfrm>
          <a:prstGeom prst="roundRect">
            <a:avLst>
              <a:gd name="adj" fmla="val 4516"/>
            </a:avLst>
          </a:prstGeom>
          <a:solidFill>
            <a:srgbClr val="F2F2F2"/>
          </a:solidFill>
          <a:ln/>
        </p:spPr>
        <p:txBody>
          <a:bodyPr/>
          <a:lstStyle/>
          <a:p>
            <a:endParaRPr lang="en-US"/>
          </a:p>
        </p:txBody>
      </p:sp>
      <p:sp>
        <p:nvSpPr>
          <p:cNvPr id="8" name="Text 6"/>
          <p:cNvSpPr/>
          <p:nvPr/>
        </p:nvSpPr>
        <p:spPr>
          <a:xfrm>
            <a:off x="4389120" y="1691640"/>
            <a:ext cx="3310128" cy="365760"/>
          </a:xfrm>
          <a:prstGeom prst="rect">
            <a:avLst/>
          </a:prstGeom>
          <a:noFill/>
          <a:ln/>
        </p:spPr>
        <p:txBody>
          <a:bodyPr wrap="square" rtlCol="0" anchor="ctr"/>
          <a:lstStyle/>
          <a:p>
            <a:pPr marL="0" indent="0">
              <a:buNone/>
            </a:pPr>
            <a:r>
              <a:rPr lang="en-US" sz="1800" b="1" dirty="0">
                <a:solidFill>
                  <a:srgbClr val="C0392B"/>
                </a:solidFill>
                <a:latin typeface="Arial" pitchFamily="34" charset="0"/>
                <a:ea typeface="Arial" pitchFamily="34" charset="-122"/>
                <a:cs typeface="Arial" pitchFamily="34" charset="-120"/>
              </a:rPr>
              <a:t>4/8</a:t>
            </a:r>
            <a:endParaRPr lang="en-US" sz="1800" dirty="0"/>
          </a:p>
        </p:txBody>
      </p:sp>
      <p:sp>
        <p:nvSpPr>
          <p:cNvPr id="9" name="Text 7"/>
          <p:cNvSpPr/>
          <p:nvPr/>
        </p:nvSpPr>
        <p:spPr>
          <a:xfrm>
            <a:off x="4389120" y="2075688"/>
            <a:ext cx="3310128" cy="868680"/>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10:30 PM — Same address, second same-day dispatch; escalated overnight</a:t>
            </a:r>
            <a:endParaRPr lang="en-US" sz="1100" dirty="0"/>
          </a:p>
        </p:txBody>
      </p:sp>
      <p:sp>
        <p:nvSpPr>
          <p:cNvPr id="10" name="Shape 8"/>
          <p:cNvSpPr/>
          <p:nvPr/>
        </p:nvSpPr>
        <p:spPr>
          <a:xfrm>
            <a:off x="7955280" y="1600200"/>
            <a:ext cx="3584448" cy="1417320"/>
          </a:xfrm>
          <a:prstGeom prst="roundRect">
            <a:avLst>
              <a:gd name="adj" fmla="val 4516"/>
            </a:avLst>
          </a:prstGeom>
          <a:solidFill>
            <a:srgbClr val="F2F2F2"/>
          </a:solidFill>
          <a:ln/>
        </p:spPr>
        <p:txBody>
          <a:bodyPr/>
          <a:lstStyle/>
          <a:p>
            <a:endParaRPr lang="en-US"/>
          </a:p>
        </p:txBody>
      </p:sp>
      <p:sp>
        <p:nvSpPr>
          <p:cNvPr id="11" name="Text 9"/>
          <p:cNvSpPr/>
          <p:nvPr/>
        </p:nvSpPr>
        <p:spPr>
          <a:xfrm>
            <a:off x="8092440" y="1691640"/>
            <a:ext cx="3310128" cy="365760"/>
          </a:xfrm>
          <a:prstGeom prst="rect">
            <a:avLst/>
          </a:prstGeom>
          <a:noFill/>
          <a:ln/>
        </p:spPr>
        <p:txBody>
          <a:bodyPr wrap="square" rtlCol="0" anchor="ctr"/>
          <a:lstStyle/>
          <a:p>
            <a:pPr marL="0" indent="0">
              <a:buNone/>
            </a:pPr>
            <a:r>
              <a:rPr lang="en-US" sz="1800" b="1" dirty="0">
                <a:solidFill>
                  <a:srgbClr val="C0392B"/>
                </a:solidFill>
                <a:latin typeface="Arial" pitchFamily="34" charset="0"/>
                <a:ea typeface="Arial" pitchFamily="34" charset="-122"/>
                <a:cs typeface="Arial" pitchFamily="34" charset="-120"/>
              </a:rPr>
              <a:t>4/14</a:t>
            </a:r>
            <a:endParaRPr lang="en-US" sz="1800" dirty="0"/>
          </a:p>
        </p:txBody>
      </p:sp>
      <p:sp>
        <p:nvSpPr>
          <p:cNvPr id="12" name="Text 10"/>
          <p:cNvSpPr/>
          <p:nvPr/>
        </p:nvSpPr>
        <p:spPr>
          <a:xfrm>
            <a:off x="8092440" y="2075688"/>
            <a:ext cx="3310128" cy="868680"/>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7:41 AM — Only 2026 incident with full unit detail (via separate dept. report): Engine 92, Engine 93, Car 2052 + mutual aid</a:t>
            </a:r>
            <a:endParaRPr lang="en-US" sz="1100" dirty="0"/>
          </a:p>
        </p:txBody>
      </p:sp>
      <p:sp>
        <p:nvSpPr>
          <p:cNvPr id="13" name="Shape 11"/>
          <p:cNvSpPr/>
          <p:nvPr/>
        </p:nvSpPr>
        <p:spPr>
          <a:xfrm>
            <a:off x="548640" y="3154680"/>
            <a:ext cx="3584448" cy="1417320"/>
          </a:xfrm>
          <a:prstGeom prst="roundRect">
            <a:avLst>
              <a:gd name="adj" fmla="val 4516"/>
            </a:avLst>
          </a:prstGeom>
          <a:solidFill>
            <a:srgbClr val="F2F2F2"/>
          </a:solidFill>
          <a:ln/>
        </p:spPr>
        <p:txBody>
          <a:bodyPr/>
          <a:lstStyle/>
          <a:p>
            <a:endParaRPr lang="en-US"/>
          </a:p>
        </p:txBody>
      </p:sp>
      <p:sp>
        <p:nvSpPr>
          <p:cNvPr id="14" name="Text 12"/>
          <p:cNvSpPr/>
          <p:nvPr/>
        </p:nvSpPr>
        <p:spPr>
          <a:xfrm>
            <a:off x="685800" y="3246120"/>
            <a:ext cx="3310128" cy="365760"/>
          </a:xfrm>
          <a:prstGeom prst="rect">
            <a:avLst/>
          </a:prstGeom>
          <a:noFill/>
          <a:ln/>
        </p:spPr>
        <p:txBody>
          <a:bodyPr wrap="square" rtlCol="0" anchor="ctr"/>
          <a:lstStyle/>
          <a:p>
            <a:pPr marL="0" indent="0">
              <a:buNone/>
            </a:pPr>
            <a:r>
              <a:rPr lang="en-US" sz="1800" b="1" dirty="0">
                <a:solidFill>
                  <a:srgbClr val="C0392B"/>
                </a:solidFill>
                <a:latin typeface="Arial" pitchFamily="34" charset="0"/>
                <a:ea typeface="Arial" pitchFamily="34" charset="-122"/>
                <a:cs typeface="Arial" pitchFamily="34" charset="-120"/>
              </a:rPr>
              <a:t>5/15</a:t>
            </a:r>
            <a:endParaRPr lang="en-US" sz="1800" dirty="0"/>
          </a:p>
        </p:txBody>
      </p:sp>
      <p:sp>
        <p:nvSpPr>
          <p:cNvPr id="15" name="Text 13"/>
          <p:cNvSpPr/>
          <p:nvPr/>
        </p:nvSpPr>
        <p:spPr>
          <a:xfrm>
            <a:off x="685800" y="3630168"/>
            <a:ext cx="3310128" cy="868680"/>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10:18 AM — Dispatch location explicitly logged as "mulch pile"</a:t>
            </a:r>
            <a:endParaRPr lang="en-US" sz="1100" dirty="0"/>
          </a:p>
        </p:txBody>
      </p:sp>
      <p:sp>
        <p:nvSpPr>
          <p:cNvPr id="16" name="Shape 14"/>
          <p:cNvSpPr/>
          <p:nvPr/>
        </p:nvSpPr>
        <p:spPr>
          <a:xfrm>
            <a:off x="4251960" y="3154680"/>
            <a:ext cx="3584448" cy="1417320"/>
          </a:xfrm>
          <a:prstGeom prst="roundRect">
            <a:avLst>
              <a:gd name="adj" fmla="val 4516"/>
            </a:avLst>
          </a:prstGeom>
          <a:solidFill>
            <a:srgbClr val="F2F2F2"/>
          </a:solidFill>
          <a:ln/>
        </p:spPr>
        <p:txBody>
          <a:bodyPr/>
          <a:lstStyle/>
          <a:p>
            <a:endParaRPr lang="en-US"/>
          </a:p>
        </p:txBody>
      </p:sp>
      <p:sp>
        <p:nvSpPr>
          <p:cNvPr id="17" name="Text 15"/>
          <p:cNvSpPr/>
          <p:nvPr/>
        </p:nvSpPr>
        <p:spPr>
          <a:xfrm>
            <a:off x="4389120" y="3246120"/>
            <a:ext cx="3310128" cy="365760"/>
          </a:xfrm>
          <a:prstGeom prst="rect">
            <a:avLst/>
          </a:prstGeom>
          <a:noFill/>
          <a:ln/>
        </p:spPr>
        <p:txBody>
          <a:bodyPr wrap="square" rtlCol="0" anchor="ctr"/>
          <a:lstStyle/>
          <a:p>
            <a:pPr marL="0" indent="0">
              <a:buNone/>
            </a:pPr>
            <a:r>
              <a:rPr lang="en-US" sz="1800" b="1" dirty="0">
                <a:solidFill>
                  <a:srgbClr val="C0392B"/>
                </a:solidFill>
                <a:latin typeface="Arial" pitchFamily="34" charset="0"/>
                <a:ea typeface="Arial" pitchFamily="34" charset="-122"/>
                <a:cs typeface="Arial" pitchFamily="34" charset="-120"/>
              </a:rPr>
              <a:t>5/16</a:t>
            </a:r>
            <a:endParaRPr lang="en-US" sz="1800" dirty="0"/>
          </a:p>
        </p:txBody>
      </p:sp>
      <p:sp>
        <p:nvSpPr>
          <p:cNvPr id="18" name="Text 16"/>
          <p:cNvSpPr/>
          <p:nvPr/>
        </p:nvSpPr>
        <p:spPr>
          <a:xfrm>
            <a:off x="4389120" y="3630168"/>
            <a:ext cx="3310128" cy="868680"/>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4:53 AM — Medical/EMS follow-up call, same site, next morning</a:t>
            </a:r>
            <a:endParaRPr lang="en-US" sz="1100" dirty="0"/>
          </a:p>
        </p:txBody>
      </p:sp>
      <p:sp>
        <p:nvSpPr>
          <p:cNvPr id="19" name="Shape 17"/>
          <p:cNvSpPr/>
          <p:nvPr/>
        </p:nvSpPr>
        <p:spPr>
          <a:xfrm>
            <a:off x="7955280" y="3154680"/>
            <a:ext cx="3584448" cy="1417320"/>
          </a:xfrm>
          <a:prstGeom prst="roundRect">
            <a:avLst>
              <a:gd name="adj" fmla="val 4516"/>
            </a:avLst>
          </a:prstGeom>
          <a:solidFill>
            <a:srgbClr val="F2F2F2"/>
          </a:solidFill>
          <a:ln/>
        </p:spPr>
        <p:txBody>
          <a:bodyPr/>
          <a:lstStyle/>
          <a:p>
            <a:endParaRPr lang="en-US"/>
          </a:p>
        </p:txBody>
      </p:sp>
      <p:sp>
        <p:nvSpPr>
          <p:cNvPr id="20" name="Text 18"/>
          <p:cNvSpPr/>
          <p:nvPr/>
        </p:nvSpPr>
        <p:spPr>
          <a:xfrm>
            <a:off x="8092440" y="3246120"/>
            <a:ext cx="3310128" cy="365760"/>
          </a:xfrm>
          <a:prstGeom prst="rect">
            <a:avLst/>
          </a:prstGeom>
          <a:noFill/>
          <a:ln/>
        </p:spPr>
        <p:txBody>
          <a:bodyPr wrap="square" rtlCol="0" anchor="ctr"/>
          <a:lstStyle/>
          <a:p>
            <a:pPr marL="0" indent="0">
              <a:buNone/>
            </a:pPr>
            <a:r>
              <a:rPr lang="en-US" sz="1800" b="1" dirty="0">
                <a:solidFill>
                  <a:srgbClr val="C0392B"/>
                </a:solidFill>
                <a:latin typeface="Arial" pitchFamily="34" charset="0"/>
                <a:ea typeface="Arial" pitchFamily="34" charset="-122"/>
                <a:cs typeface="Arial" pitchFamily="34" charset="-120"/>
              </a:rPr>
              <a:t>6/27</a:t>
            </a:r>
            <a:endParaRPr lang="en-US" sz="1800" dirty="0"/>
          </a:p>
        </p:txBody>
      </p:sp>
      <p:sp>
        <p:nvSpPr>
          <p:cNvPr id="21" name="Text 19"/>
          <p:cNvSpPr/>
          <p:nvPr/>
        </p:nvSpPr>
        <p:spPr>
          <a:xfrm>
            <a:off x="8092440" y="3630168"/>
            <a:ext cx="3310128" cy="868680"/>
          </a:xfrm>
          <a:prstGeom prst="rect">
            <a:avLst/>
          </a:prstGeom>
          <a:noFill/>
          <a:ln/>
        </p:spPr>
        <p:txBody>
          <a:bodyPr wrap="square" rtlCol="0" anchor="t"/>
          <a:lstStyle/>
          <a:p>
            <a:pPr marL="0" indent="0">
              <a:buNone/>
            </a:pPr>
            <a:r>
              <a:rPr lang="en-US" sz="1100" dirty="0">
                <a:solidFill>
                  <a:srgbClr val="333333"/>
                </a:solidFill>
                <a:latin typeface="Arial" pitchFamily="34" charset="0"/>
                <a:ea typeface="Arial" pitchFamily="34" charset="-122"/>
                <a:cs typeface="Arial" pitchFamily="34" charset="-120"/>
              </a:rPr>
              <a:t>10:55 AM — Outside investigation, most recent record in the file</a:t>
            </a:r>
            <a:endParaRPr lang="en-US" sz="1100" dirty="0"/>
          </a:p>
        </p:txBody>
      </p:sp>
      <p:sp>
        <p:nvSpPr>
          <p:cNvPr id="22" name="Shape 20"/>
          <p:cNvSpPr/>
          <p:nvPr/>
        </p:nvSpPr>
        <p:spPr>
          <a:xfrm>
            <a:off x="548640" y="4800600"/>
            <a:ext cx="11064240" cy="1188720"/>
          </a:xfrm>
          <a:prstGeom prst="roundRect">
            <a:avLst>
              <a:gd name="adj" fmla="val 6154"/>
            </a:avLst>
          </a:prstGeom>
          <a:solidFill>
            <a:srgbClr val="C0392B"/>
          </a:solidFill>
          <a:ln/>
        </p:spPr>
        <p:txBody>
          <a:bodyPr/>
          <a:lstStyle/>
          <a:p>
            <a:endParaRPr lang="en-US"/>
          </a:p>
        </p:txBody>
      </p:sp>
      <p:pic>
        <p:nvPicPr>
          <p:cNvPr id="23" name="Image 0" descr="preencoded.png"/>
          <p:cNvPicPr>
            <a:picLocks noChangeAspect="1"/>
          </p:cNvPicPr>
          <p:nvPr/>
        </p:nvPicPr>
        <p:blipFill>
          <a:blip r:embed="rId3"/>
          <a:stretch>
            <a:fillRect/>
          </a:stretch>
        </p:blipFill>
        <p:spPr>
          <a:xfrm>
            <a:off x="822960" y="5074920"/>
            <a:ext cx="411480" cy="411480"/>
          </a:xfrm>
          <a:prstGeom prst="rect">
            <a:avLst/>
          </a:prstGeom>
        </p:spPr>
      </p:pic>
      <p:sp>
        <p:nvSpPr>
          <p:cNvPr id="24" name="Text 21"/>
          <p:cNvSpPr/>
          <p:nvPr/>
        </p:nvSpPr>
        <p:spPr>
          <a:xfrm>
            <a:off x="1417320" y="4983480"/>
            <a:ext cx="9966960" cy="822960"/>
          </a:xfrm>
          <a:prstGeom prst="rect">
            <a:avLst/>
          </a:prstGeom>
          <a:noFill/>
          <a:ln/>
        </p:spPr>
        <p:txBody>
          <a:bodyPr wrap="square" rtlCol="0" anchor="ctr"/>
          <a:lstStyle/>
          <a:p>
            <a:pPr marL="0" indent="0">
              <a:buNone/>
            </a:pPr>
            <a:r>
              <a:rPr lang="en-US" sz="1400" b="1" dirty="0">
                <a:solidFill>
                  <a:srgbClr val="FFFFFF"/>
                </a:solidFill>
                <a:latin typeface="Arial" pitchFamily="34" charset="0"/>
                <a:ea typeface="Arial" pitchFamily="34" charset="-122"/>
                <a:cs typeface="Arial" pitchFamily="34" charset="-120"/>
              </a:rPr>
              <a:t>County FOIL fields remain incomplete, but the backup should be updated with local FD/NERIS records where available. Do not treat missing NFIRS fields as proof no detailed report exists.</a:t>
            </a:r>
            <a:endParaRPr lang="en-US" sz="1400" dirty="0"/>
          </a:p>
        </p:txBody>
      </p:sp>
      <p:sp>
        <p:nvSpPr>
          <p:cNvPr id="25" name="Text 22"/>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6" name="Text 23"/>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A RECURRING STRUCTURAL PROBLEM</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No fire hydrants serve this site</a:t>
            </a:r>
            <a:endParaRPr lang="en-US" sz="2800" dirty="0"/>
          </a:p>
        </p:txBody>
      </p:sp>
      <p:pic>
        <p:nvPicPr>
          <p:cNvPr id="4" name="Image 0" descr="preencoded.png"/>
          <p:cNvPicPr>
            <a:picLocks noChangeAspect="1"/>
          </p:cNvPicPr>
          <p:nvPr/>
        </p:nvPicPr>
        <p:blipFill>
          <a:blip r:embed="rId3"/>
          <a:stretch>
            <a:fillRect/>
          </a:stretch>
        </p:blipFill>
        <p:spPr>
          <a:xfrm>
            <a:off x="640080" y="1691640"/>
            <a:ext cx="822960" cy="822960"/>
          </a:xfrm>
          <a:prstGeom prst="rect">
            <a:avLst/>
          </a:prstGeom>
        </p:spPr>
      </p:pic>
      <p:sp>
        <p:nvSpPr>
          <p:cNvPr id="5" name="Text 2"/>
          <p:cNvSpPr/>
          <p:nvPr/>
        </p:nvSpPr>
        <p:spPr>
          <a:xfrm>
            <a:off x="1737360" y="1691640"/>
            <a:ext cx="9875520" cy="914400"/>
          </a:xfrm>
          <a:prstGeom prst="rect">
            <a:avLst/>
          </a:prstGeom>
          <a:noFill/>
          <a:ln/>
        </p:spPr>
        <p:txBody>
          <a:bodyPr wrap="square" rtlCol="0" anchor="t"/>
          <a:lstStyle/>
          <a:p>
            <a:pPr marL="0" indent="0">
              <a:buNone/>
            </a:pPr>
            <a:r>
              <a:rPr lang="en-US" sz="1500" dirty="0">
                <a:solidFill>
                  <a:srgbClr val="2B2B2B"/>
                </a:solidFill>
                <a:latin typeface="Arial" pitchFamily="34" charset="0"/>
                <a:ea typeface="Arial" pitchFamily="34" charset="-122"/>
                <a:cs typeface="Arial" pitchFamily="34" charset="-120"/>
              </a:rPr>
              <a:t>Neighboring properties rely on private wells fed by the same wetlands and streams that run through this site. Every significant fire here has required an emergency mutual-aid tanker relay because there are no hydrants — which also means longer burns, and longer smoke exposure for residents. Whatever caused each fire, that is an air-quality and health &amp; safety issue on its own.</a:t>
            </a:r>
            <a:endParaRPr lang="en-US" sz="1500" dirty="0"/>
          </a:p>
        </p:txBody>
      </p:sp>
      <p:sp>
        <p:nvSpPr>
          <p:cNvPr id="6" name="Shape 3"/>
          <p:cNvSpPr/>
          <p:nvPr/>
        </p:nvSpPr>
        <p:spPr>
          <a:xfrm>
            <a:off x="640080" y="2880360"/>
            <a:ext cx="10881360" cy="620000"/>
          </a:xfrm>
          <a:prstGeom prst="roundRect">
            <a:avLst>
              <a:gd name="adj" fmla="val 7317"/>
            </a:avLst>
          </a:prstGeom>
          <a:solidFill>
            <a:srgbClr val="F2F2F2"/>
          </a:solidFill>
          <a:ln/>
        </p:spPr>
        <p:txBody>
          <a:bodyPr/>
          <a:lstStyle/>
          <a:p>
            <a:endParaRPr lang="en-US"/>
          </a:p>
        </p:txBody>
      </p:sp>
      <p:sp>
        <p:nvSpPr>
          <p:cNvPr id="7" name="Text 4"/>
          <p:cNvSpPr/>
          <p:nvPr/>
        </p:nvSpPr>
        <p:spPr>
          <a:xfrm>
            <a:off x="822960" y="2880360"/>
            <a:ext cx="1554480" cy="620000"/>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7/30/2015</a:t>
            </a:r>
            <a:endParaRPr lang="en-US" sz="1300" dirty="0"/>
          </a:p>
        </p:txBody>
      </p:sp>
      <p:sp>
        <p:nvSpPr>
          <p:cNvPr id="8" name="Text 5"/>
          <p:cNvSpPr/>
          <p:nvPr/>
        </p:nvSpPr>
        <p:spPr>
          <a:xfrm>
            <a:off x="2468880" y="2880360"/>
            <a:ext cx="8869680" cy="620000"/>
          </a:xfrm>
          <a:prstGeom prst="rect">
            <a:avLst/>
          </a:prstGeom>
          <a:noFill/>
          <a:ln/>
        </p:spPr>
        <p:txBody>
          <a:bodyPr wrap="square" rtlCol="0" anchor="ctr"/>
          <a:lstStyle/>
          <a:p>
            <a:pPr marL="0" indent="0">
              <a:buNone/>
            </a:pPr>
            <a:r>
              <a:rPr lang="en-US" sz="1200" dirty="0">
                <a:solidFill>
                  <a:srgbClr val="333333"/>
                </a:solidFill>
                <a:latin typeface="Arial" pitchFamily="34" charset="0"/>
                <a:ea typeface="Arial" pitchFamily="34" charset="-122"/>
                <a:cs typeface="Arial" pitchFamily="34" charset="-120"/>
              </a:rPr>
              <a:t>"Multiple tankers called in mutual aid due to no hydrants in area." (NFIRS remarks, verbatim)</a:t>
            </a:r>
            <a:endParaRPr lang="en-US" sz="1200" dirty="0"/>
          </a:p>
        </p:txBody>
      </p:sp>
      <p:sp>
        <p:nvSpPr>
          <p:cNvPr id="9" name="Shape 6"/>
          <p:cNvSpPr/>
          <p:nvPr/>
        </p:nvSpPr>
        <p:spPr>
          <a:xfrm>
            <a:off x="640080" y="3540360"/>
            <a:ext cx="10881360" cy="620000"/>
          </a:xfrm>
          <a:prstGeom prst="roundRect">
            <a:avLst>
              <a:gd name="adj" fmla="val 7317"/>
            </a:avLst>
          </a:prstGeom>
          <a:solidFill>
            <a:srgbClr val="F2F2F2"/>
          </a:solidFill>
          <a:ln/>
        </p:spPr>
        <p:txBody>
          <a:bodyPr/>
          <a:lstStyle/>
          <a:p>
            <a:endParaRPr lang="en-US"/>
          </a:p>
        </p:txBody>
      </p:sp>
      <p:sp>
        <p:nvSpPr>
          <p:cNvPr id="10" name="Text 7"/>
          <p:cNvSpPr/>
          <p:nvPr/>
        </p:nvSpPr>
        <p:spPr>
          <a:xfrm>
            <a:off x="822960" y="3540360"/>
            <a:ext cx="1554480" cy="620000"/>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9/2016</a:t>
            </a:r>
            <a:endParaRPr lang="en-US" sz="1300" dirty="0"/>
          </a:p>
        </p:txBody>
      </p:sp>
      <p:sp>
        <p:nvSpPr>
          <p:cNvPr id="11" name="Text 8"/>
          <p:cNvSpPr/>
          <p:nvPr/>
        </p:nvSpPr>
        <p:spPr>
          <a:xfrm>
            <a:off x="2468880" y="3540360"/>
            <a:ext cx="8869680" cy="620000"/>
          </a:xfrm>
          <a:prstGeom prst="rect">
            <a:avLst/>
          </a:prstGeom>
          <a:noFill/>
          <a:ln/>
        </p:spPr>
        <p:txBody>
          <a:bodyPr wrap="square" rtlCol="0" anchor="ctr"/>
          <a:lstStyle/>
          <a:p>
            <a:pPr marL="0" indent="0">
              <a:buNone/>
            </a:pPr>
            <a:r>
              <a:rPr lang="en-US" sz="1200" dirty="0">
                <a:solidFill>
                  <a:srgbClr val="333333"/>
                </a:solidFill>
                <a:latin typeface="Arial" pitchFamily="34" charset="0"/>
                <a:ea typeface="Arial" pitchFamily="34" charset="-122"/>
                <a:cs typeface="Arial" pitchFamily="34" charset="-120"/>
              </a:rPr>
              <a:t>Tankers requested from Pleasantville, Croton-on-Hudson, and Pocantico Hills for a large brush fire at the same site.</a:t>
            </a:r>
            <a:endParaRPr lang="en-US" sz="1200" dirty="0"/>
          </a:p>
        </p:txBody>
      </p:sp>
      <p:sp>
        <p:nvSpPr>
          <p:cNvPr id="90" name="Shape N1"/>
          <p:cNvSpPr/>
          <p:nvPr/>
        </p:nvSpPr>
        <p:spPr>
          <a:xfrm>
            <a:off x="640080" y="4200360"/>
            <a:ext cx="10881360" cy="620000"/>
          </a:xfrm>
          <a:prstGeom prst="roundRect">
            <a:avLst>
              <a:gd name="adj" fmla="val 7317"/>
            </a:avLst>
          </a:prstGeom>
          <a:solidFill>
            <a:srgbClr val="F2F2F2"/>
          </a:solidFill>
          <a:ln/>
        </p:spPr>
        <p:txBody>
          <a:bodyPr/>
          <a:lstStyle/>
          <a:p>
            <a:endParaRPr lang="en-US"/>
          </a:p>
        </p:txBody>
      </p:sp>
      <p:sp>
        <p:nvSpPr>
          <p:cNvPr id="91" name="Text N2"/>
          <p:cNvSpPr/>
          <p:nvPr/>
        </p:nvSpPr>
        <p:spPr>
          <a:xfrm>
            <a:off x="822960" y="4200360"/>
            <a:ext cx="1554480" cy="620000"/>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11/15/2024</a:t>
            </a:r>
            <a:endParaRPr lang="en-US" sz="1300" dirty="0"/>
          </a:p>
        </p:txBody>
      </p:sp>
      <p:sp>
        <p:nvSpPr>
          <p:cNvPr id="92" name="Text N3"/>
          <p:cNvSpPr/>
          <p:nvPr/>
        </p:nvSpPr>
        <p:spPr>
          <a:xfrm>
            <a:off x="2468880" y="4200360"/>
            <a:ext cx="8869680" cy="620000"/>
          </a:xfrm>
          <a:prstGeom prst="rect">
            <a:avLst/>
          </a:prstGeom>
          <a:noFill/>
          <a:ln/>
        </p:spPr>
        <p:txBody>
          <a:bodyPr wrap="square" rtlCol="0" anchor="ctr"/>
          <a:lstStyle/>
          <a:p>
            <a:pPr marL="0" indent="0">
              <a:buNone/>
            </a:pPr>
            <a:r>
              <a:rPr lang="en-US" sz="1200" dirty="0">
                <a:solidFill>
                  <a:srgbClr val="333333"/>
                </a:solidFill>
                <a:latin typeface="Arial" pitchFamily="34" charset="0"/>
                <a:ea typeface="Arial" pitchFamily="34" charset="-122"/>
                <a:cs typeface="Arial" pitchFamily="34" charset="-120"/>
              </a:rPr>
              <a:t>Dispatched as a brush fire — just 3.5 weeks before the major 12/8/2024 blaze — but the department never completed an NFIRS report for it. No cause, no narrative on file.</a:t>
            </a:r>
            <a:endParaRPr lang="en-US" sz="1200" dirty="0"/>
          </a:p>
        </p:txBody>
      </p:sp>
      <p:sp>
        <p:nvSpPr>
          <p:cNvPr id="12" name="Shape 9"/>
          <p:cNvSpPr/>
          <p:nvPr/>
        </p:nvSpPr>
        <p:spPr>
          <a:xfrm>
            <a:off x="640080" y="4860360"/>
            <a:ext cx="10881360" cy="620000"/>
          </a:xfrm>
          <a:prstGeom prst="roundRect">
            <a:avLst>
              <a:gd name="adj" fmla="val 7317"/>
            </a:avLst>
          </a:prstGeom>
          <a:solidFill>
            <a:srgbClr val="F2F2F2"/>
          </a:solidFill>
          <a:ln/>
        </p:spPr>
        <p:txBody>
          <a:bodyPr/>
          <a:lstStyle/>
          <a:p>
            <a:endParaRPr lang="en-US"/>
          </a:p>
        </p:txBody>
      </p:sp>
      <p:sp>
        <p:nvSpPr>
          <p:cNvPr id="13" name="Text 10"/>
          <p:cNvSpPr/>
          <p:nvPr/>
        </p:nvSpPr>
        <p:spPr>
          <a:xfrm>
            <a:off x="822960" y="4860360"/>
            <a:ext cx="1554480" cy="620000"/>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12/8/2024</a:t>
            </a:r>
            <a:endParaRPr lang="en-US" sz="1300" dirty="0"/>
          </a:p>
        </p:txBody>
      </p:sp>
      <p:sp>
        <p:nvSpPr>
          <p:cNvPr id="14" name="Text 11"/>
          <p:cNvSpPr/>
          <p:nvPr/>
        </p:nvSpPr>
        <p:spPr>
          <a:xfrm>
            <a:off x="2468880" y="4860360"/>
            <a:ext cx="8869680" cy="620000"/>
          </a:xfrm>
          <a:prstGeom prst="rect">
            <a:avLst/>
          </a:prstGeom>
          <a:noFill/>
          <a:ln/>
        </p:spPr>
        <p:txBody>
          <a:bodyPr wrap="square" rtlCol="0" anchor="ctr"/>
          <a:lstStyle/>
          <a:p>
            <a:pPr marL="0" indent="0">
              <a:buNone/>
            </a:pPr>
            <a:r>
              <a:rPr lang="en-US" sz="1200" dirty="0">
                <a:solidFill>
                  <a:srgbClr val="333333"/>
                </a:solidFill>
                <a:latin typeface="Arial" pitchFamily="34" charset="0"/>
                <a:ea typeface="Arial" pitchFamily="34" charset="-122"/>
                <a:cs typeface="Arial" pitchFamily="34" charset="-120"/>
              </a:rPr>
              <a:t>11+ tankers reported; water shuttled from as far as Putnam and Orange counties. Total gallons not confirmed in cited public source.</a:t>
            </a:r>
            <a:endParaRPr lang="en-US" sz="1200" dirty="0"/>
          </a:p>
        </p:txBody>
      </p:sp>
      <p:sp>
        <p:nvSpPr>
          <p:cNvPr id="15" name="Shape 12"/>
          <p:cNvSpPr/>
          <p:nvPr/>
        </p:nvSpPr>
        <p:spPr>
          <a:xfrm>
            <a:off x="640080" y="5520360"/>
            <a:ext cx="10881360" cy="620000"/>
          </a:xfrm>
          <a:prstGeom prst="roundRect">
            <a:avLst>
              <a:gd name="adj" fmla="val 7317"/>
            </a:avLst>
          </a:prstGeom>
          <a:solidFill>
            <a:srgbClr val="F2F2F2"/>
          </a:solidFill>
          <a:ln/>
        </p:spPr>
        <p:txBody>
          <a:bodyPr/>
          <a:lstStyle/>
          <a:p>
            <a:endParaRPr lang="en-US"/>
          </a:p>
        </p:txBody>
      </p:sp>
      <p:sp>
        <p:nvSpPr>
          <p:cNvPr id="16" name="Text 13"/>
          <p:cNvSpPr/>
          <p:nvPr/>
        </p:nvSpPr>
        <p:spPr>
          <a:xfrm>
            <a:off x="822960" y="5520360"/>
            <a:ext cx="1554480" cy="620000"/>
          </a:xfrm>
          <a:prstGeom prst="rect">
            <a:avLst/>
          </a:prstGeom>
          <a:noFill/>
          <a:ln/>
        </p:spPr>
        <p:txBody>
          <a:bodyPr wrap="square" rtlCol="0" anchor="ctr"/>
          <a:lstStyle/>
          <a:p>
            <a:pPr marL="0" indent="0">
              <a:buNone/>
            </a:pPr>
            <a:r>
              <a:rPr lang="en-US" sz="1300" b="1" dirty="0">
                <a:solidFill>
                  <a:srgbClr val="C0392B"/>
                </a:solidFill>
                <a:latin typeface="Arial" pitchFamily="34" charset="0"/>
                <a:ea typeface="Arial" pitchFamily="34" charset="-122"/>
                <a:cs typeface="Arial" pitchFamily="34" charset="-120"/>
              </a:rPr>
              <a:t>4/14/2026</a:t>
            </a:r>
            <a:endParaRPr lang="en-US" sz="1300" dirty="0"/>
          </a:p>
        </p:txBody>
      </p:sp>
      <p:sp>
        <p:nvSpPr>
          <p:cNvPr id="17" name="Text 14"/>
          <p:cNvSpPr/>
          <p:nvPr/>
        </p:nvSpPr>
        <p:spPr>
          <a:xfrm>
            <a:off x="2468880" y="5520360"/>
            <a:ext cx="8869680" cy="620000"/>
          </a:xfrm>
          <a:prstGeom prst="rect">
            <a:avLst/>
          </a:prstGeom>
          <a:noFill/>
          <a:ln/>
        </p:spPr>
        <p:txBody>
          <a:bodyPr wrap="square" rtlCol="0" anchor="ctr"/>
          <a:lstStyle/>
          <a:p>
            <a:pPr marL="0" indent="0">
              <a:buNone/>
            </a:pPr>
            <a:r>
              <a:rPr lang="en-US" sz="1200" dirty="0">
                <a:solidFill>
                  <a:srgbClr val="333333"/>
                </a:solidFill>
                <a:latin typeface="Arial" pitchFamily="34" charset="0"/>
                <a:ea typeface="Arial" pitchFamily="34" charset="-122"/>
                <a:cs typeface="Arial" pitchFamily="34" charset="-120"/>
              </a:rPr>
              <a:t>Department report: "FD requested tankers from neighboring departments" — same pattern, most recent confirmed fire.</a:t>
            </a:r>
            <a:endParaRPr lang="en-US" sz="1200" dirty="0"/>
          </a:p>
        </p:txBody>
      </p:sp>
      <p:sp>
        <p:nvSpPr>
          <p:cNvPr id="18" name="Text 15"/>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19" name="Text 16"/>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DOCUMENTED IN THE FIRE DEPARTMENT'S OWN WORDS</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 pattern of incomplete extinguishment</a:t>
            </a:r>
            <a:endParaRPr lang="en-US" sz="2800" dirty="0"/>
          </a:p>
        </p:txBody>
      </p:sp>
      <p:sp>
        <p:nvSpPr>
          <p:cNvPr id="4" name="Shape 2"/>
          <p:cNvSpPr/>
          <p:nvPr/>
        </p:nvSpPr>
        <p:spPr>
          <a:xfrm>
            <a:off x="640080" y="1737360"/>
            <a:ext cx="10881360" cy="1691640"/>
          </a:xfrm>
          <a:prstGeom prst="roundRect">
            <a:avLst>
              <a:gd name="adj" fmla="val 4324"/>
            </a:avLst>
          </a:prstGeom>
          <a:solidFill>
            <a:srgbClr val="2B2B2B"/>
          </a:solidFill>
          <a:ln/>
        </p:spPr>
        <p:txBody>
          <a:bodyPr/>
          <a:lstStyle/>
          <a:p>
            <a:endParaRPr lang="en-US"/>
          </a:p>
        </p:txBody>
      </p:sp>
      <p:sp>
        <p:nvSpPr>
          <p:cNvPr id="5" name="Text 3"/>
          <p:cNvSpPr/>
          <p:nvPr/>
        </p:nvSpPr>
        <p:spPr>
          <a:xfrm>
            <a:off x="914400" y="1920240"/>
            <a:ext cx="2743200" cy="365760"/>
          </a:xfrm>
          <a:prstGeom prst="rect">
            <a:avLst/>
          </a:prstGeom>
          <a:noFill/>
          <a:ln/>
        </p:spPr>
        <p:txBody>
          <a:bodyPr wrap="square" rtlCol="0" anchor="ctr"/>
          <a:lstStyle/>
          <a:p>
            <a:pPr marL="0" indent="0">
              <a:buNone/>
            </a:pPr>
            <a:r>
              <a:rPr lang="en-US" sz="1300" b="1" dirty="0">
                <a:solidFill>
                  <a:srgbClr val="E67E22"/>
                </a:solidFill>
                <a:latin typeface="Arial" pitchFamily="34" charset="0"/>
                <a:ea typeface="Arial" pitchFamily="34" charset="-122"/>
                <a:cs typeface="Arial" pitchFamily="34" charset="-120"/>
              </a:rPr>
              <a:t>7/31/2015</a:t>
            </a:r>
            <a:endParaRPr lang="en-US" sz="1300" dirty="0"/>
          </a:p>
        </p:txBody>
      </p:sp>
      <p:sp>
        <p:nvSpPr>
          <p:cNvPr id="6" name="Text 4"/>
          <p:cNvSpPr/>
          <p:nvPr/>
        </p:nvSpPr>
        <p:spPr>
          <a:xfrm>
            <a:off x="914400" y="2304288"/>
            <a:ext cx="10241280" cy="1005840"/>
          </a:xfrm>
          <a:prstGeom prst="rect">
            <a:avLst/>
          </a:prstGeom>
          <a:noFill/>
          <a:ln/>
        </p:spPr>
        <p:txBody>
          <a:bodyPr wrap="square" rtlCol="0" anchor="t"/>
          <a:lstStyle/>
          <a:p>
            <a:pPr marL="0" indent="0">
              <a:buNone/>
            </a:pPr>
            <a:r>
              <a:rPr lang="en-US" sz="1700" i="1" dirty="0">
                <a:solidFill>
                  <a:srgbClr val="FFFFFF"/>
                </a:solidFill>
                <a:latin typeface="Arial" pitchFamily="34" charset="0"/>
                <a:ea typeface="Arial" pitchFamily="34" charset="-122"/>
                <a:cs typeface="Arial" pitchFamily="34" charset="-120"/>
              </a:rPr>
              <a:t>"Contained organic waste on fire, contractor cut fire line around affected area and left to burn, town will monitor the area."</a:t>
            </a:r>
            <a:endParaRPr lang="en-US" sz="1700" dirty="0"/>
          </a:p>
        </p:txBody>
      </p:sp>
      <p:sp>
        <p:nvSpPr>
          <p:cNvPr id="7" name="Shape 5"/>
          <p:cNvSpPr/>
          <p:nvPr/>
        </p:nvSpPr>
        <p:spPr>
          <a:xfrm>
            <a:off x="640080" y="3703320"/>
            <a:ext cx="10881360" cy="1691640"/>
          </a:xfrm>
          <a:prstGeom prst="roundRect">
            <a:avLst>
              <a:gd name="adj" fmla="val 4324"/>
            </a:avLst>
          </a:prstGeom>
          <a:solidFill>
            <a:srgbClr val="2B2B2B"/>
          </a:solidFill>
          <a:ln/>
        </p:spPr>
        <p:txBody>
          <a:bodyPr/>
          <a:lstStyle/>
          <a:p>
            <a:endParaRPr lang="en-US"/>
          </a:p>
        </p:txBody>
      </p:sp>
      <p:sp>
        <p:nvSpPr>
          <p:cNvPr id="8" name="Text 6"/>
          <p:cNvSpPr/>
          <p:nvPr/>
        </p:nvSpPr>
        <p:spPr>
          <a:xfrm>
            <a:off x="914400" y="3886200"/>
            <a:ext cx="2743200" cy="365760"/>
          </a:xfrm>
          <a:prstGeom prst="rect">
            <a:avLst/>
          </a:prstGeom>
          <a:noFill/>
          <a:ln/>
        </p:spPr>
        <p:txBody>
          <a:bodyPr wrap="square" rtlCol="0" anchor="ctr"/>
          <a:lstStyle/>
          <a:p>
            <a:pPr marL="0" indent="0">
              <a:buNone/>
            </a:pPr>
            <a:r>
              <a:rPr lang="en-US" sz="1300" b="1" dirty="0">
                <a:solidFill>
                  <a:srgbClr val="E67E22"/>
                </a:solidFill>
                <a:latin typeface="Arial" pitchFamily="34" charset="0"/>
                <a:ea typeface="Arial" pitchFamily="34" charset="-122"/>
                <a:cs typeface="Arial" pitchFamily="34" charset="-120"/>
              </a:rPr>
              <a:t>7/11/2021</a:t>
            </a:r>
            <a:endParaRPr lang="en-US" sz="1300" dirty="0"/>
          </a:p>
        </p:txBody>
      </p:sp>
      <p:sp>
        <p:nvSpPr>
          <p:cNvPr id="9" name="Text 7"/>
          <p:cNvSpPr/>
          <p:nvPr/>
        </p:nvSpPr>
        <p:spPr>
          <a:xfrm>
            <a:off x="914400" y="4270248"/>
            <a:ext cx="10241280" cy="1005840"/>
          </a:xfrm>
          <a:prstGeom prst="rect">
            <a:avLst/>
          </a:prstGeom>
          <a:noFill/>
          <a:ln/>
        </p:spPr>
        <p:txBody>
          <a:bodyPr wrap="square" rtlCol="0" anchor="t"/>
          <a:lstStyle/>
          <a:p>
            <a:pPr marL="0" indent="0">
              <a:buNone/>
            </a:pPr>
            <a:r>
              <a:rPr lang="en-US" sz="1700" i="1" dirty="0">
                <a:solidFill>
                  <a:srgbClr val="FFFFFF"/>
                </a:solidFill>
                <a:latin typeface="Arial" pitchFamily="34" charset="0"/>
                <a:ea typeface="Arial" pitchFamily="34" charset="-122"/>
                <a:cs typeface="Arial" pitchFamily="34" charset="-120"/>
              </a:rPr>
              <a:t>"FD arrived to find the mulch pile that was supposed to be dismantled the prior day smoldering. Required an additional 30,000 gallons to extinguish."</a:t>
            </a:r>
            <a:endParaRPr lang="en-US" sz="1700" dirty="0"/>
          </a:p>
        </p:txBody>
      </p:sp>
      <p:sp>
        <p:nvSpPr>
          <p:cNvPr id="10" name="Text 8"/>
          <p:cNvSpPr/>
          <p:nvPr/>
        </p:nvSpPr>
        <p:spPr>
          <a:xfrm>
            <a:off x="640080" y="5715000"/>
            <a:ext cx="10058400" cy="365760"/>
          </a:xfrm>
          <a:prstGeom prst="rect">
            <a:avLst/>
          </a:prstGeom>
          <a:noFill/>
          <a:ln/>
        </p:spPr>
        <p:txBody>
          <a:bodyPr wrap="square" rtlCol="0" anchor="ctr"/>
          <a:lstStyle/>
          <a:p>
            <a:pPr marL="0" indent="0">
              <a:buNone/>
            </a:pPr>
            <a:r>
              <a:rPr lang="en-US" sz="1100" i="1" dirty="0">
                <a:solidFill>
                  <a:srgbClr val="6B6B6B"/>
                </a:solidFill>
                <a:latin typeface="Arial" pitchFamily="34" charset="0"/>
                <a:ea typeface="Arial" pitchFamily="34" charset="-122"/>
                <a:cs typeface="Arial" pitchFamily="34" charset="-120"/>
              </a:rPr>
              <a:t>Both quotes are verbatim from official NFIRS incident remarks fields.</a:t>
            </a:r>
            <a:endParaRPr lang="en-US" sz="1100" dirty="0"/>
          </a:p>
        </p:txBody>
      </p:sp>
      <p:sp>
        <p:nvSpPr>
          <p:cNvPr id="11" name="Text 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12" name="Text 1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TOWN'S OWN POSITION</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Mount Pleasant has an open, pending lawsuit against the site operator</a:t>
            </a:r>
            <a:endParaRPr lang="en-US" sz="2800" dirty="0"/>
          </a:p>
        </p:txBody>
      </p:sp>
      <p:pic>
        <p:nvPicPr>
          <p:cNvPr id="4" name="Image 0" descr="preencoded.png"/>
          <p:cNvPicPr>
            <a:picLocks noChangeAspect="1"/>
          </p:cNvPicPr>
          <p:nvPr/>
        </p:nvPicPr>
        <p:blipFill>
          <a:blip r:embed="rId3"/>
          <a:stretch>
            <a:fillRect/>
          </a:stretch>
        </p:blipFill>
        <p:spPr>
          <a:xfrm>
            <a:off x="640080" y="1645920"/>
            <a:ext cx="502920" cy="502920"/>
          </a:xfrm>
          <a:prstGeom prst="rect">
            <a:avLst/>
          </a:prstGeom>
        </p:spPr>
      </p:pic>
      <p:sp>
        <p:nvSpPr>
          <p:cNvPr id="5" name="Text 2"/>
          <p:cNvSpPr/>
          <p:nvPr/>
        </p:nvSpPr>
        <p:spPr>
          <a:xfrm>
            <a:off x="1325880" y="1691640"/>
            <a:ext cx="9875520" cy="457200"/>
          </a:xfrm>
          <a:prstGeom prst="rect">
            <a:avLst/>
          </a:prstGeom>
          <a:noFill/>
          <a:ln/>
        </p:spPr>
        <p:txBody>
          <a:bodyPr wrap="square" rtlCol="0" anchor="ctr"/>
          <a:lstStyle/>
          <a:p>
            <a:pPr marL="0" indent="0">
              <a:buNone/>
            </a:pPr>
            <a:r>
              <a:rPr lang="en-US" sz="1700" b="1" dirty="0">
                <a:solidFill>
                  <a:srgbClr val="2B2B2B"/>
                </a:solidFill>
                <a:latin typeface="Arial" pitchFamily="34" charset="0"/>
                <a:ea typeface="Arial" pitchFamily="34" charset="-122"/>
                <a:cs typeface="Arial" pitchFamily="34" charset="-120"/>
              </a:rPr>
              <a:t>Trespass &amp; Public Nuisance — filed June 12, 2026, Westchester Supreme Court</a:t>
            </a:r>
            <a:endParaRPr lang="en-US" sz="1700" dirty="0"/>
          </a:p>
        </p:txBody>
      </p:sp>
      <p:sp>
        <p:nvSpPr>
          <p:cNvPr id="6" name="Shape 3"/>
          <p:cNvSpPr/>
          <p:nvPr/>
        </p:nvSpPr>
        <p:spPr>
          <a:xfrm>
            <a:off x="685800" y="2404872"/>
            <a:ext cx="82296" cy="82296"/>
          </a:xfrm>
          <a:prstGeom prst="ellipse">
            <a:avLst/>
          </a:prstGeom>
          <a:solidFill>
            <a:srgbClr val="C0392B"/>
          </a:solidFill>
          <a:ln/>
        </p:spPr>
        <p:txBody>
          <a:bodyPr/>
          <a:lstStyle/>
          <a:p>
            <a:endParaRPr lang="en-US"/>
          </a:p>
        </p:txBody>
      </p:sp>
      <p:sp>
        <p:nvSpPr>
          <p:cNvPr id="7" name="Text 4"/>
          <p:cNvSpPr/>
          <p:nvPr/>
        </p:nvSpPr>
        <p:spPr>
          <a:xfrm>
            <a:off x="960120" y="2258568"/>
            <a:ext cx="10515600" cy="685800"/>
          </a:xfrm>
          <a:prstGeom prst="rect">
            <a:avLst/>
          </a:prstGeom>
          <a:noFill/>
          <a:ln/>
        </p:spPr>
        <p:txBody>
          <a:bodyPr wrap="square" rtlCol="0" anchor="t"/>
          <a:lstStyle/>
          <a:p>
            <a:pPr marL="0" indent="0">
              <a:buNone/>
            </a:pPr>
            <a:r>
              <a:rPr lang="en-US" sz="1250" dirty="0">
                <a:solidFill>
                  <a:srgbClr val="333333"/>
                </a:solidFill>
                <a:latin typeface="Arial" pitchFamily="34" charset="0"/>
                <a:ea typeface="Arial" pitchFamily="34" charset="-122"/>
                <a:cs typeface="Arial" pitchFamily="34" charset="-120"/>
              </a:rPr>
              <a:t>Amodio's Garden Center allegedly trucked in ~10,000 cubic yards of outside material since August 2025 — including soil from Metropolis Golf Course in Greenburgh — far beyond its historical arrangement to mulch only Town-supplied branches.</a:t>
            </a:r>
            <a:endParaRPr lang="en-US" sz="1250" dirty="0"/>
          </a:p>
        </p:txBody>
      </p:sp>
      <p:sp>
        <p:nvSpPr>
          <p:cNvPr id="8" name="Shape 5"/>
          <p:cNvSpPr/>
          <p:nvPr/>
        </p:nvSpPr>
        <p:spPr>
          <a:xfrm>
            <a:off x="685800" y="3154680"/>
            <a:ext cx="82296" cy="82296"/>
          </a:xfrm>
          <a:prstGeom prst="ellipse">
            <a:avLst/>
          </a:prstGeom>
          <a:solidFill>
            <a:srgbClr val="C0392B"/>
          </a:solidFill>
          <a:ln/>
        </p:spPr>
        <p:txBody>
          <a:bodyPr/>
          <a:lstStyle/>
          <a:p>
            <a:endParaRPr lang="en-US"/>
          </a:p>
        </p:txBody>
      </p:sp>
      <p:sp>
        <p:nvSpPr>
          <p:cNvPr id="9" name="Text 6"/>
          <p:cNvSpPr/>
          <p:nvPr/>
        </p:nvSpPr>
        <p:spPr>
          <a:xfrm>
            <a:off x="960120" y="3008376"/>
            <a:ext cx="10515600" cy="685800"/>
          </a:xfrm>
          <a:prstGeom prst="rect">
            <a:avLst/>
          </a:prstGeom>
          <a:noFill/>
          <a:ln/>
        </p:spPr>
        <p:txBody>
          <a:bodyPr wrap="square" rtlCol="0" anchor="t"/>
          <a:lstStyle/>
          <a:p>
            <a:pPr marL="0" indent="0">
              <a:buNone/>
            </a:pPr>
            <a:r>
              <a:rPr lang="en-US" sz="1250" dirty="0">
                <a:solidFill>
                  <a:srgbClr val="333333"/>
                </a:solidFill>
                <a:latin typeface="Arial" pitchFamily="34" charset="0"/>
                <a:ea typeface="Arial" pitchFamily="34" charset="-122"/>
                <a:cs typeface="Arial" pitchFamily="34" charset="-120"/>
              </a:rPr>
              <a:t>The Town alleges the resulting piles "smolder and could catch fire" and exceed the state's 25-ft-high / 30-ft-wide stockpile limit.</a:t>
            </a:r>
            <a:endParaRPr lang="en-US" sz="1250" dirty="0"/>
          </a:p>
        </p:txBody>
      </p:sp>
      <p:sp>
        <p:nvSpPr>
          <p:cNvPr id="10" name="Shape 7"/>
          <p:cNvSpPr/>
          <p:nvPr/>
        </p:nvSpPr>
        <p:spPr>
          <a:xfrm>
            <a:off x="685800" y="3904488"/>
            <a:ext cx="82296" cy="82296"/>
          </a:xfrm>
          <a:prstGeom prst="ellipse">
            <a:avLst/>
          </a:prstGeom>
          <a:solidFill>
            <a:srgbClr val="C0392B"/>
          </a:solidFill>
          <a:ln/>
        </p:spPr>
        <p:txBody>
          <a:bodyPr/>
          <a:lstStyle/>
          <a:p>
            <a:endParaRPr lang="en-US"/>
          </a:p>
        </p:txBody>
      </p:sp>
      <p:sp>
        <p:nvSpPr>
          <p:cNvPr id="11" name="Text 8"/>
          <p:cNvSpPr/>
          <p:nvPr/>
        </p:nvSpPr>
        <p:spPr>
          <a:xfrm>
            <a:off x="960120" y="3758184"/>
            <a:ext cx="10515600" cy="685800"/>
          </a:xfrm>
          <a:prstGeom prst="rect">
            <a:avLst/>
          </a:prstGeom>
          <a:noFill/>
          <a:ln/>
        </p:spPr>
        <p:txBody>
          <a:bodyPr wrap="square" rtlCol="0" anchor="t"/>
          <a:lstStyle/>
          <a:p>
            <a:pPr marL="0" indent="0">
              <a:buNone/>
            </a:pPr>
            <a:r>
              <a:rPr lang="en-US" sz="1250" dirty="0">
                <a:solidFill>
                  <a:srgbClr val="333333"/>
                </a:solidFill>
                <a:latin typeface="Arial" pitchFamily="34" charset="0"/>
                <a:ea typeface="Arial" pitchFamily="34" charset="-122"/>
                <a:cs typeface="Arial" pitchFamily="34" charset="-120"/>
              </a:rPr>
              <a:t>NYSDEC separately charged the operator with running the facility without authorization and accepting construction/demolition debris without authorization.</a:t>
            </a:r>
            <a:endParaRPr lang="en-US" sz="1250" dirty="0"/>
          </a:p>
        </p:txBody>
      </p:sp>
      <p:sp>
        <p:nvSpPr>
          <p:cNvPr id="12" name="Shape 9"/>
          <p:cNvSpPr/>
          <p:nvPr/>
        </p:nvSpPr>
        <p:spPr>
          <a:xfrm>
            <a:off x="685800" y="4654296"/>
            <a:ext cx="82296" cy="82296"/>
          </a:xfrm>
          <a:prstGeom prst="ellipse">
            <a:avLst/>
          </a:prstGeom>
          <a:solidFill>
            <a:srgbClr val="C0392B"/>
          </a:solidFill>
          <a:ln/>
        </p:spPr>
        <p:txBody>
          <a:bodyPr/>
          <a:lstStyle/>
          <a:p>
            <a:endParaRPr lang="en-US"/>
          </a:p>
        </p:txBody>
      </p:sp>
      <p:sp>
        <p:nvSpPr>
          <p:cNvPr id="13" name="Text 10"/>
          <p:cNvSpPr/>
          <p:nvPr/>
        </p:nvSpPr>
        <p:spPr>
          <a:xfrm>
            <a:off x="960120" y="4507992"/>
            <a:ext cx="10515600" cy="685800"/>
          </a:xfrm>
          <a:prstGeom prst="rect">
            <a:avLst/>
          </a:prstGeom>
          <a:noFill/>
          <a:ln/>
        </p:spPr>
        <p:txBody>
          <a:bodyPr wrap="square" rtlCol="0" anchor="t"/>
          <a:lstStyle/>
          <a:p>
            <a:pPr marL="0" indent="0">
              <a:buNone/>
            </a:pPr>
            <a:r>
              <a:rPr lang="en-US" sz="1250" dirty="0">
                <a:solidFill>
                  <a:srgbClr val="333333"/>
                </a:solidFill>
                <a:latin typeface="Arial" pitchFamily="34" charset="0"/>
                <a:ea typeface="Arial" pitchFamily="34" charset="-122"/>
                <a:cs typeface="Arial" pitchFamily="34" charset="-120"/>
              </a:rPr>
              <a:t>Independent testing (Laurel Environmental Geosciences) reportedly found volatile organic compounds, metals, and pesticides in site materials.</a:t>
            </a:r>
            <a:endParaRPr lang="en-US" sz="1250" dirty="0"/>
          </a:p>
        </p:txBody>
      </p:sp>
      <p:sp>
        <p:nvSpPr>
          <p:cNvPr id="14" name="Shape 11"/>
          <p:cNvSpPr/>
          <p:nvPr/>
        </p:nvSpPr>
        <p:spPr>
          <a:xfrm>
            <a:off x="685800" y="5404104"/>
            <a:ext cx="82296" cy="82296"/>
          </a:xfrm>
          <a:prstGeom prst="ellipse">
            <a:avLst/>
          </a:prstGeom>
          <a:solidFill>
            <a:srgbClr val="C0392B"/>
          </a:solidFill>
          <a:ln/>
        </p:spPr>
        <p:txBody>
          <a:bodyPr/>
          <a:lstStyle/>
          <a:p>
            <a:endParaRPr lang="en-US"/>
          </a:p>
        </p:txBody>
      </p:sp>
      <p:sp>
        <p:nvSpPr>
          <p:cNvPr id="15" name="Text 12"/>
          <p:cNvSpPr/>
          <p:nvPr/>
        </p:nvSpPr>
        <p:spPr>
          <a:xfrm>
            <a:off x="960120" y="5257800"/>
            <a:ext cx="10515600" cy="685800"/>
          </a:xfrm>
          <a:prstGeom prst="rect">
            <a:avLst/>
          </a:prstGeom>
          <a:noFill/>
          <a:ln/>
        </p:spPr>
        <p:txBody>
          <a:bodyPr wrap="square" rtlCol="0" anchor="t"/>
          <a:lstStyle/>
          <a:p>
            <a:pPr marL="0" indent="0">
              <a:buNone/>
            </a:pPr>
            <a:r>
              <a:rPr lang="en-US" sz="1250" dirty="0">
                <a:solidFill>
                  <a:srgbClr val="333333"/>
                </a:solidFill>
                <a:latin typeface="Arial" pitchFamily="34" charset="0"/>
                <a:ea typeface="Arial" pitchFamily="34" charset="-122"/>
                <a:cs typeface="Arial" pitchFamily="34" charset="-120"/>
              </a:rPr>
              <a:t>The Town is demanding the material be removed and the site restored "to a safe and lawful condition"; the operator has reportedly demanded $3 million to do so.</a:t>
            </a:r>
            <a:endParaRPr lang="en-US" sz="1250" dirty="0"/>
          </a:p>
        </p:txBody>
      </p:sp>
      <p:sp>
        <p:nvSpPr>
          <p:cNvPr id="16" name="Text 13"/>
          <p:cNvSpPr/>
          <p:nvPr/>
        </p:nvSpPr>
        <p:spPr>
          <a:xfrm>
            <a:off x="640080" y="6053328"/>
            <a:ext cx="10881360" cy="274320"/>
          </a:xfrm>
          <a:prstGeom prst="rect">
            <a:avLst/>
          </a:prstGeom>
          <a:noFill/>
          <a:ln/>
        </p:spPr>
        <p:txBody>
          <a:bodyPr wrap="square" rtlCol="0" anchor="ctr"/>
          <a:lstStyle/>
          <a:p>
            <a:pPr marL="0" indent="0">
              <a:buNone/>
            </a:pPr>
            <a:r>
              <a:rPr lang="en-US" sz="1000" i="1" dirty="0">
                <a:solidFill>
                  <a:srgbClr val="6B6B6B"/>
                </a:solidFill>
                <a:latin typeface="Arial" pitchFamily="34" charset="0"/>
                <a:ea typeface="Arial" pitchFamily="34" charset="-122"/>
                <a:cs typeface="Arial" pitchFamily="34" charset="-120"/>
              </a:rPr>
              <a:t>Source: Westfair Communications, "Amodio's Garden Center accused of creating nuisance," 6/24/2026 (Bill Heltzel)</a:t>
            </a:r>
            <a:endParaRPr lang="en-US" sz="1000" dirty="0"/>
          </a:p>
        </p:txBody>
      </p:sp>
      <p:sp>
        <p:nvSpPr>
          <p:cNvPr id="17" name="Text 14"/>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18" name="Text 15"/>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TOWN WAS CITED TOO</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Four DEC violation notices since Feb. 2025 — two issued directly to the Town</a:t>
            </a:r>
            <a:endParaRPr lang="en-US" sz="2800" dirty="0"/>
          </a:p>
        </p:txBody>
      </p:sp>
      <p:pic>
        <p:nvPicPr>
          <p:cNvPr id="4" name="Image 0" descr="preencoded.png"/>
          <p:cNvPicPr>
            <a:picLocks noChangeAspect="1"/>
          </p:cNvPicPr>
          <p:nvPr/>
        </p:nvPicPr>
        <p:blipFill>
          <a:blip r:embed="rId2"/>
          <a:stretch>
            <a:fillRect/>
          </a:stretch>
        </p:blipFill>
        <p:spPr>
          <a:xfrm>
            <a:off x="640080" y="1627632"/>
            <a:ext cx="329184" cy="329184"/>
          </a:xfrm>
          <a:prstGeom prst="rect">
            <a:avLst/>
          </a:prstGeom>
        </p:spPr>
      </p:pic>
      <p:sp>
        <p:nvSpPr>
          <p:cNvPr id="5" name="Text 2"/>
          <p:cNvSpPr/>
          <p:nvPr/>
        </p:nvSpPr>
        <p:spPr>
          <a:xfrm>
            <a:off x="1143000" y="15544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The site is Town-owned property</a:t>
            </a:r>
            <a:endParaRPr lang="en-US" sz="1500" dirty="0"/>
          </a:p>
        </p:txBody>
      </p:sp>
      <p:sp>
        <p:nvSpPr>
          <p:cNvPr id="6" name="Text 3"/>
          <p:cNvSpPr/>
          <p:nvPr/>
        </p:nvSpPr>
        <p:spPr>
          <a:xfrm>
            <a:off x="1143000" y="18928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121 Clay Bird Lane operates on land under the ownership, custody, or control of the Town of Mount Pleasant. DEC violations attach to whoever holds that responsibility — not only the operator leasing it.</a:t>
            </a:r>
            <a:endParaRPr lang="en-US" sz="1200" dirty="0"/>
          </a:p>
        </p:txBody>
      </p:sp>
      <p:pic>
        <p:nvPicPr>
          <p:cNvPr id="7" name="Image 1" descr="preencoded.png"/>
          <p:cNvPicPr>
            <a:picLocks noChangeAspect="1"/>
          </p:cNvPicPr>
          <p:nvPr/>
        </p:nvPicPr>
        <p:blipFill>
          <a:blip r:embed="rId3"/>
          <a:stretch>
            <a:fillRect/>
          </a:stretch>
        </p:blipFill>
        <p:spPr>
          <a:xfrm>
            <a:off x="640080" y="2542032"/>
            <a:ext cx="329184" cy="329184"/>
          </a:xfrm>
          <a:prstGeom prst="rect">
            <a:avLst/>
          </a:prstGeom>
        </p:spPr>
      </p:pic>
      <p:sp>
        <p:nvSpPr>
          <p:cNvPr id="8" name="Text 4"/>
          <p:cNvSpPr/>
          <p:nvPr/>
        </p:nvSpPr>
        <p:spPr>
          <a:xfrm>
            <a:off x="1143000" y="24688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Feb. 18, 2025 — NOV to the Town itself</a:t>
            </a:r>
            <a:endParaRPr lang="en-US" sz="1500" dirty="0"/>
          </a:p>
        </p:txBody>
      </p:sp>
      <p:sp>
        <p:nvSpPr>
          <p:cNvPr id="9" name="Text 5"/>
          <p:cNvSpPr/>
          <p:nvPr/>
        </p:nvSpPr>
        <p:spPr>
          <a:xfrm>
            <a:off x="1143000" y="28072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NYSDEC cited Town Highway Superintendent Richard Benkwitt directly for operating an unauthorized yard-trimmings compost facility on Town of Mount Pleasant property. A separate, same-day notice cited operator Nicholas Amodio for operating without any registration or permit.</a:t>
            </a:r>
            <a:endParaRPr lang="en-US" sz="1200" dirty="0"/>
          </a:p>
        </p:txBody>
      </p:sp>
      <p:pic>
        <p:nvPicPr>
          <p:cNvPr id="10" name="Image 2" descr="preencoded.png"/>
          <p:cNvPicPr>
            <a:picLocks noChangeAspect="1"/>
          </p:cNvPicPr>
          <p:nvPr/>
        </p:nvPicPr>
        <p:blipFill>
          <a:blip r:embed="rId4"/>
          <a:stretch>
            <a:fillRect/>
          </a:stretch>
        </p:blipFill>
        <p:spPr>
          <a:xfrm>
            <a:off x="640080" y="3456432"/>
            <a:ext cx="329184" cy="329184"/>
          </a:xfrm>
          <a:prstGeom prst="rect">
            <a:avLst/>
          </a:prstGeom>
        </p:spPr>
      </p:pic>
      <p:sp>
        <p:nvSpPr>
          <p:cNvPr id="11" name="Text 6"/>
          <p:cNvSpPr/>
          <p:nvPr/>
        </p:nvSpPr>
        <p:spPr>
          <a:xfrm>
            <a:off x="1143000" y="33832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May 12, 2026 — Second NOV to the operator</a:t>
            </a:r>
            <a:endParaRPr lang="en-US" sz="1500" dirty="0"/>
          </a:p>
        </p:txBody>
      </p:sp>
      <p:sp>
        <p:nvSpPr>
          <p:cNvPr id="12" name="Text 7"/>
          <p:cNvSpPr/>
          <p:nvPr/>
        </p:nvSpPr>
        <p:spPr>
          <a:xfrm>
            <a:off x="1143000" y="37216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Following inspections on 1/9, 4/9, and 4/17/2026, DEC cited Amodio for running an unauthorized construction-and-demolition debris handling and recovery facility, and for accepting C&amp;D waste without authorization.</a:t>
            </a:r>
            <a:endParaRPr lang="en-US" sz="1200" dirty="0"/>
          </a:p>
        </p:txBody>
      </p:sp>
      <p:pic>
        <p:nvPicPr>
          <p:cNvPr id="13" name="Image 3" descr="preencoded.png"/>
          <p:cNvPicPr>
            <a:picLocks noChangeAspect="1"/>
          </p:cNvPicPr>
          <p:nvPr/>
        </p:nvPicPr>
        <p:blipFill>
          <a:blip r:embed="rId5"/>
          <a:stretch>
            <a:fillRect/>
          </a:stretch>
        </p:blipFill>
        <p:spPr>
          <a:xfrm>
            <a:off x="640080" y="4370832"/>
            <a:ext cx="329184" cy="329184"/>
          </a:xfrm>
          <a:prstGeom prst="rect">
            <a:avLst/>
          </a:prstGeom>
        </p:spPr>
      </p:pic>
      <p:sp>
        <p:nvSpPr>
          <p:cNvPr id="14" name="Text 8"/>
          <p:cNvSpPr/>
          <p:nvPr/>
        </p:nvSpPr>
        <p:spPr>
          <a:xfrm>
            <a:off x="1143000" y="42976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July 21, 2026 — NOV directly to Supervisor Fulgenzi</a:t>
            </a:r>
            <a:endParaRPr lang="en-US" sz="1500" dirty="0"/>
          </a:p>
        </p:txBody>
      </p:sp>
      <p:sp>
        <p:nvSpPr>
          <p:cNvPr id="15" name="Text 9"/>
          <p:cNvSpPr/>
          <p:nvPr/>
        </p:nvSpPr>
        <p:spPr>
          <a:xfrm>
            <a:off x="1143000" y="46360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Following a 7/16/2026 inspection, DEC cited the Town of Mount Pleasant itself — not just the operator — for continued unauthorized operation and illegal landfilling of mixed C&amp;D debris on a slope facing the Taconic State Parkway.</a:t>
            </a:r>
            <a:endParaRPr lang="en-US" sz="1200" dirty="0"/>
          </a:p>
        </p:txBody>
      </p:sp>
      <p:pic>
        <p:nvPicPr>
          <p:cNvPr id="16" name="Image 4" descr="preencoded.png"/>
          <p:cNvPicPr>
            <a:picLocks noChangeAspect="1"/>
          </p:cNvPicPr>
          <p:nvPr/>
        </p:nvPicPr>
        <p:blipFill>
          <a:blip r:embed="rId6"/>
          <a:stretch>
            <a:fillRect/>
          </a:stretch>
        </p:blipFill>
        <p:spPr>
          <a:xfrm>
            <a:off x="640080" y="5285232"/>
            <a:ext cx="329184" cy="329184"/>
          </a:xfrm>
          <a:prstGeom prst="rect">
            <a:avLst/>
          </a:prstGeom>
        </p:spPr>
      </p:pic>
      <p:sp>
        <p:nvSpPr>
          <p:cNvPr id="17" name="Text 10"/>
          <p:cNvSpPr/>
          <p:nvPr/>
        </p:nvSpPr>
        <p:spPr>
          <a:xfrm>
            <a:off x="1143000" y="52120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DEC's own photos confirm elevated lead</a:t>
            </a:r>
            <a:endParaRPr lang="en-US" sz="1500" dirty="0"/>
          </a:p>
        </p:txBody>
      </p:sp>
      <p:sp>
        <p:nvSpPr>
          <p:cNvPr id="18" name="Text 11"/>
          <p:cNvSpPr/>
          <p:nvPr/>
        </p:nvSpPr>
        <p:spPr>
          <a:xfrm>
            <a:off x="1143000" y="55504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The July 2026 inspection report includes a photo captioned “Pile sampled to have elevated lead levels — tarped off,” independently corroborating what residents have raised since May 2026.</a:t>
            </a:r>
            <a:endParaRPr lang="en-US" sz="1200" dirty="0"/>
          </a:p>
        </p:txBody>
      </p:sp>
      <p:sp>
        <p:nvSpPr>
          <p:cNvPr id="19" name="Text 12"/>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0" name="Text 13"/>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WHERE THE MATERIAL CAME FROM</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Three distinct sources feeding one contaminated site</a:t>
            </a:r>
            <a:endParaRPr lang="en-US" sz="2800" dirty="0"/>
          </a:p>
        </p:txBody>
      </p:sp>
      <p:pic>
        <p:nvPicPr>
          <p:cNvPr id="4" name="Image 0" descr="preencoded.png"/>
          <p:cNvPicPr>
            <a:picLocks noChangeAspect="1"/>
          </p:cNvPicPr>
          <p:nvPr/>
        </p:nvPicPr>
        <p:blipFill>
          <a:blip r:embed="rId2"/>
          <a:stretch>
            <a:fillRect/>
          </a:stretch>
        </p:blipFill>
        <p:spPr>
          <a:xfrm>
            <a:off x="640080" y="1627632"/>
            <a:ext cx="329184" cy="329184"/>
          </a:xfrm>
          <a:prstGeom prst="rect">
            <a:avLst/>
          </a:prstGeom>
        </p:spPr>
      </p:pic>
      <p:sp>
        <p:nvSpPr>
          <p:cNvPr id="5" name="Text 2"/>
          <p:cNvSpPr/>
          <p:nvPr/>
        </p:nvSpPr>
        <p:spPr>
          <a:xfrm>
            <a:off x="1143000" y="15544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Golf-course-origin fill</a:t>
            </a:r>
            <a:endParaRPr lang="en-US" sz="1500" dirty="0"/>
          </a:p>
        </p:txBody>
      </p:sp>
      <p:sp>
        <p:nvSpPr>
          <p:cNvPr id="6" name="Text 3"/>
          <p:cNvSpPr/>
          <p:nvPr/>
        </p:nvSpPr>
        <p:spPr>
          <a:xfrm>
            <a:off x="1143000" y="18928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Per the Town's own June 2026 lawsuit, soil was trucked in from Metropolis Golf Course in Greenburgh. Alpha-chlordane — a legacy turf pesticide — found in site testing is typically consistent with this origin.</a:t>
            </a:r>
            <a:endParaRPr lang="en-US" sz="1200" dirty="0"/>
          </a:p>
        </p:txBody>
      </p:sp>
      <p:pic>
        <p:nvPicPr>
          <p:cNvPr id="7" name="Image 1" descr="preencoded.png"/>
          <p:cNvPicPr>
            <a:picLocks noChangeAspect="1"/>
          </p:cNvPicPr>
          <p:nvPr/>
        </p:nvPicPr>
        <p:blipFill>
          <a:blip r:embed="rId3"/>
          <a:stretch>
            <a:fillRect/>
          </a:stretch>
        </p:blipFill>
        <p:spPr>
          <a:xfrm>
            <a:off x="640080" y="2542032"/>
            <a:ext cx="329184" cy="329184"/>
          </a:xfrm>
          <a:prstGeom prst="rect">
            <a:avLst/>
          </a:prstGeom>
        </p:spPr>
      </p:pic>
      <p:sp>
        <p:nvSpPr>
          <p:cNvPr id="8" name="Text 4"/>
          <p:cNvSpPr/>
          <p:nvPr/>
        </p:nvSpPr>
        <p:spPr>
          <a:xfrm>
            <a:off x="1143000" y="24688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Town-sourced pond-dredging material</a:t>
            </a:r>
            <a:endParaRPr lang="en-US" sz="1500" dirty="0"/>
          </a:p>
        </p:txBody>
      </p:sp>
      <p:sp>
        <p:nvSpPr>
          <p:cNvPr id="9" name="Text 5"/>
          <p:cNvSpPr/>
          <p:nvPr/>
        </p:nvSpPr>
        <p:spPr>
          <a:xfrm>
            <a:off x="1143000" y="28072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The Town itself brought in dredging spoils from a local pond — Carroll Park / Leith Pond. This was a DEC-approved project, but certain soil elements reportedly had elevated chromium and other contaminants, which the Town claims to have sorted out. Residents have not yet been provided proof and remain waiting on their pending FOIL request.</a:t>
            </a:r>
            <a:endParaRPr lang="en-US" sz="1200" dirty="0"/>
          </a:p>
        </p:txBody>
      </p:sp>
      <p:pic>
        <p:nvPicPr>
          <p:cNvPr id="10" name="Image 2" descr="preencoded.png"/>
          <p:cNvPicPr>
            <a:picLocks noChangeAspect="1"/>
          </p:cNvPicPr>
          <p:nvPr/>
        </p:nvPicPr>
        <p:blipFill>
          <a:blip r:embed="rId4"/>
          <a:stretch>
            <a:fillRect/>
          </a:stretch>
        </p:blipFill>
        <p:spPr>
          <a:xfrm>
            <a:off x="640080" y="3456432"/>
            <a:ext cx="329184" cy="329184"/>
          </a:xfrm>
          <a:prstGeom prst="rect">
            <a:avLst/>
          </a:prstGeom>
        </p:spPr>
      </p:pic>
      <p:sp>
        <p:nvSpPr>
          <p:cNvPr id="11" name="Text 6"/>
          <p:cNvSpPr/>
          <p:nvPr/>
        </p:nvSpPr>
        <p:spPr>
          <a:xfrm>
            <a:off x="1143000" y="33832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Mixed construction &amp; demolition debris</a:t>
            </a:r>
            <a:endParaRPr lang="en-US" sz="1500" dirty="0"/>
          </a:p>
        </p:txBody>
      </p:sp>
      <p:sp>
        <p:nvSpPr>
          <p:cNvPr id="12" name="Text 7"/>
          <p:cNvSpPr/>
          <p:nvPr/>
        </p:nvSpPr>
        <p:spPr>
          <a:xfrm>
            <a:off x="1143000" y="37216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DEC's July 2026 inspection photographed wood chips, rock, and soil mixed with brick, slag, and concrete — plus mulch migrating over the bank toward the Taconic State Parkway slope.</a:t>
            </a:r>
            <a:endParaRPr lang="en-US" sz="1200" dirty="0"/>
          </a:p>
        </p:txBody>
      </p:sp>
      <p:pic>
        <p:nvPicPr>
          <p:cNvPr id="13" name="Image 3" descr="preencoded.png"/>
          <p:cNvPicPr>
            <a:picLocks noChangeAspect="1"/>
          </p:cNvPicPr>
          <p:nvPr/>
        </p:nvPicPr>
        <p:blipFill>
          <a:blip r:embed="rId5"/>
          <a:stretch>
            <a:fillRect/>
          </a:stretch>
        </p:blipFill>
        <p:spPr>
          <a:xfrm>
            <a:off x="640080" y="4370832"/>
            <a:ext cx="329184" cy="329184"/>
          </a:xfrm>
          <a:prstGeom prst="rect">
            <a:avLst/>
          </a:prstGeom>
        </p:spPr>
      </p:pic>
      <p:sp>
        <p:nvSpPr>
          <p:cNvPr id="14" name="Text 8"/>
          <p:cNvSpPr/>
          <p:nvPr/>
        </p:nvSpPr>
        <p:spPr>
          <a:xfrm>
            <a:off x="1143000" y="42976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Lead result: 854 — about 13x the residential limit</a:t>
            </a:r>
            <a:endParaRPr lang="en-US" sz="1500" dirty="0"/>
          </a:p>
        </p:txBody>
      </p:sp>
      <p:sp>
        <p:nvSpPr>
          <p:cNvPr id="15" name="Text 9"/>
          <p:cNvSpPr/>
          <p:nvPr/>
        </p:nvSpPr>
        <p:spPr>
          <a:xfrm>
            <a:off x="1143000" y="46360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854 is roughly 13.5 times New York State's residential (unrestricted use) soil cleanup objective for lead of 63 mg/kg (6 NYCRR Part 375). Mercury and alpha-chlordane were also identified.</a:t>
            </a:r>
            <a:endParaRPr lang="en-US" sz="1200" dirty="0"/>
          </a:p>
        </p:txBody>
      </p:sp>
      <p:pic>
        <p:nvPicPr>
          <p:cNvPr id="16" name="Image 4" descr="preencoded.png"/>
          <p:cNvPicPr>
            <a:picLocks noChangeAspect="1"/>
          </p:cNvPicPr>
          <p:nvPr/>
        </p:nvPicPr>
        <p:blipFill>
          <a:blip r:embed="rId6"/>
          <a:stretch>
            <a:fillRect/>
          </a:stretch>
        </p:blipFill>
        <p:spPr>
          <a:xfrm>
            <a:off x="640080" y="5285232"/>
            <a:ext cx="329184" cy="329184"/>
          </a:xfrm>
          <a:prstGeom prst="rect">
            <a:avLst/>
          </a:prstGeom>
        </p:spPr>
      </p:pic>
      <p:sp>
        <p:nvSpPr>
          <p:cNvPr id="17" name="Text 10"/>
          <p:cNvSpPr/>
          <p:nvPr/>
        </p:nvSpPr>
        <p:spPr>
          <a:xfrm>
            <a:off x="1143000" y="5212080"/>
            <a:ext cx="10332720" cy="320040"/>
          </a:xfrm>
          <a:prstGeom prst="rect">
            <a:avLst/>
          </a:prstGeom>
          <a:noFill/>
          <a:ln/>
        </p:spPr>
        <p:txBody>
          <a:bodyPr wrap="square" rtlCol="0" anchor="ctr"/>
          <a:lstStyle/>
          <a:p>
            <a:pPr marL="0" indent="0">
              <a:buNone/>
            </a:pPr>
            <a:r>
              <a:rPr lang="en-US" sz="1500" b="1" dirty="0">
                <a:solidFill>
                  <a:srgbClr val="2B2B2B"/>
                </a:solidFill>
                <a:latin typeface="Arial" pitchFamily="34" charset="0"/>
                <a:ea typeface="Arial" pitchFamily="34" charset="-122"/>
                <a:cs typeface="Arial" pitchFamily="34" charset="-120"/>
              </a:rPr>
              <a:t>Two independent lead sources on one parcel</a:t>
            </a:r>
            <a:endParaRPr lang="en-US" sz="1500" dirty="0"/>
          </a:p>
        </p:txBody>
      </p:sp>
      <p:sp>
        <p:nvSpPr>
          <p:cNvPr id="18" name="Text 11"/>
          <p:cNvSpPr/>
          <p:nvPr/>
        </p:nvSpPr>
        <p:spPr>
          <a:xfrm>
            <a:off x="1143000" y="5550408"/>
            <a:ext cx="10332720" cy="457200"/>
          </a:xfrm>
          <a:prstGeom prst="rect">
            <a:avLst/>
          </a:prstGeom>
          <a:noFill/>
          <a:ln/>
        </p:spPr>
        <p:txBody>
          <a:bodyPr wrap="square" rtlCol="0" anchor="ctr"/>
          <a:lstStyle/>
          <a:p>
            <a:pPr marL="0" indent="0">
              <a:buNone/>
            </a:pPr>
            <a:r>
              <a:rPr lang="en-US" sz="1200" dirty="0">
                <a:solidFill>
                  <a:srgbClr val="444444"/>
                </a:solidFill>
                <a:latin typeface="Arial" pitchFamily="34" charset="0"/>
                <a:ea typeface="Arial" pitchFamily="34" charset="-122"/>
                <a:cs typeface="Arial" pitchFamily="34" charset="-120"/>
              </a:rPr>
              <a:t>The site also hosts the Mount Pleasant Sportsmen's Club shooting range, with a police shooting-practice range in the same vicinity — both well-documented sources of soil lead, separate from the fill described above.</a:t>
            </a:r>
            <a:endParaRPr lang="en-US" sz="1200" dirty="0"/>
          </a:p>
        </p:txBody>
      </p:sp>
      <p:sp>
        <p:nvSpPr>
          <p:cNvPr id="19" name="Text 12"/>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0" name="Text 13"/>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(1 of 11)</a:t>
            </a:r>
            <a:endParaRPr lang="en-US" sz="2800" dirty="0"/>
          </a:p>
        </p:txBody>
      </p:sp>
      <p:graphicFrame>
        <p:nvGraphicFramePr>
          <p:cNvPr id="500" name="IncidentTableFull"/>
          <p:cNvGraphicFramePr>
            <a:graphicFrameLocks noGrp="1"/>
          </p:cNvGraphicFramePr>
          <p:nvPr>
            <p:extLst>
              <p:ext uri="{D42A27DB-BD31-4B8C-83A1-F6EECF244321}">
                <p14:modId xmlns:p14="http://schemas.microsoft.com/office/powerpoint/2010/main" val="1777784017"/>
              </p:ext>
            </p:extLst>
          </p:nvPr>
        </p:nvGraphicFramePr>
        <p:xfrm>
          <a:off x="365760" y="1300000"/>
          <a:ext cx="11449000" cy="4248531"/>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546356">
                  <a:extLst>
                    <a:ext uri="{9D8B030D-6E8A-4147-A177-3AD203B41FA5}">
                      <a16:colId xmlns:a16="http://schemas.microsoft.com/office/drawing/2014/main" val="20004"/>
                    </a:ext>
                  </a:extLst>
                </a:gridCol>
                <a:gridCol w="688644">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2564892">
                <a:tc>
                  <a:txBody>
                    <a:bodyPr/>
                    <a:lstStyle/>
                    <a:p>
                      <a:pPr algn="ctr"/>
                      <a:r>
                        <a:rPr lang="en-US" sz="700" b="1" dirty="0">
                          <a:solidFill>
                            <a:srgbClr val="C0392B"/>
                          </a:solidFill>
                          <a:latin typeface="Arial" pitchFamily="34" charset="0"/>
                        </a:rPr>
                        <a:t>1</a:t>
                      </a:r>
                    </a:p>
                  </a:txBody>
                  <a:tcPr marL="27432" marR="27432" marT="27432" anchor="ctr">
                    <a:solidFill>
                      <a:srgbClr val="FFFFFF"/>
                    </a:solidFill>
                  </a:tcPr>
                </a:tc>
                <a:tc>
                  <a:txBody>
                    <a:bodyPr/>
                    <a:lstStyle/>
                    <a:p>
                      <a:r>
                        <a:rPr lang="en-US" sz="700" dirty="0">
                          <a:solidFill>
                            <a:srgbClr val="333333"/>
                          </a:solidFill>
                          <a:latin typeface="Arial" pitchFamily="34" charset="0"/>
                        </a:rPr>
                        <a:t>9/30/2014 (approx.) - 10/1/2014</a:t>
                      </a:r>
                    </a:p>
                  </a:txBody>
                  <a:tcPr marL="27432" marR="27432" marT="27432" anchor="ctr">
                    <a:solidFill>
                      <a:srgbClr val="FFFFFF"/>
                    </a:solidFill>
                  </a:tcPr>
                </a:tc>
                <a:tc>
                  <a:txBody>
                    <a:bodyPr/>
                    <a:lstStyle/>
                    <a:p>
                      <a:r>
                        <a:rPr lang="en-US" sz="700" dirty="0">
                          <a:solidFill>
                            <a:srgbClr val="333333"/>
                          </a:solidFill>
                          <a:latin typeface="Arial" pitchFamily="34" charset="0"/>
                        </a:rPr>
                        <a:t>~9:15 PM 9/30/2014 (per news)</a:t>
                      </a:r>
                    </a:p>
                  </a:txBody>
                  <a:tcPr marL="27432" marR="27432" marT="27432" anchor="ctr">
                    <a:solidFill>
                      <a:srgbClr val="FFFFFF"/>
                    </a:solidFill>
                  </a:tcPr>
                </a:tc>
                <a:tc>
                  <a:txBody>
                    <a:bodyPr/>
                    <a:lstStyle/>
                    <a:p>
                      <a:r>
                        <a:rPr lang="en-US" sz="700" dirty="0">
                          <a:solidFill>
                            <a:srgbClr val="333333"/>
                          </a:solidFill>
                          <a:latin typeface="Arial" pitchFamily="34" charset="0"/>
                        </a:rPr>
                        <a:t>~2:30 PM 10/1/2014 (per news)</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~29 (2-day operation, news-reported)</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(news source; NOT in official FOIL production)</a:t>
                      </a:r>
                    </a:p>
                  </a:txBody>
                  <a:tcPr marL="27432" marR="27432" marT="27432" anchor="ctr">
                    <a:solidFill>
                      <a:srgbClr val="FFFFFF"/>
                    </a:solidFill>
                  </a:tcPr>
                </a:tc>
                <a:tc>
                  <a:txBody>
                    <a:bodyPr/>
                    <a:lstStyle/>
                    <a:p>
                      <a:r>
                        <a:rPr lang="en-US" sz="700" dirty="0">
                          <a:solidFill>
                            <a:srgbClr val="333333"/>
                          </a:solidFill>
                          <a:latin typeface="Arial" pitchFamily="34" charset="0"/>
                        </a:rPr>
                        <a:t>Not in FOIL record set (predates 11/20/2014 start of file)</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Yes — 11 departments + County DES</a:t>
                      </a:r>
                    </a:p>
                  </a:txBody>
                  <a:tcPr marL="27432" marR="27432" marT="27432" anchor="ctr">
                    <a:solidFill>
                      <a:srgbClr val="FFFFFF"/>
                    </a:solidFill>
                  </a:tcPr>
                </a:tc>
                <a:tc>
                  <a:txBody>
                    <a:bodyPr/>
                    <a:lstStyle/>
                    <a:p>
                      <a:r>
                        <a:rPr lang="en-US" sz="700" dirty="0">
                          <a:solidFill>
                            <a:srgbClr val="333333"/>
                          </a:solidFill>
                          <a:latin typeface="Arial" pitchFamily="34" charset="0"/>
                        </a:rPr>
                        <a:t>Croton-on-Hudson FD (2089, Tanker 10); Briarcliff Manor FD (2051, 2052, 2053, Engine 92, Engine 93, TL40, R37, U62); Ossining FD (2332, 2334, Engine 97, Engine 99, L41); Chappaqua FD (2062, Engine 146, TL27 — substituted for BMFD TL40 on day 2 due to mechanical issue); Bedford Hills FD (2033, Tanker 5); Continental Village FD (2131, Tanker 11); Pocantico Hills FD (2381, 2382, Tanker 12); Yorktown Heights FD (2531, Tanker 14); Millwood FD (2252, Tanker 15); Pleasantville FD (2373, Tanker 57); White Plains FD (Engine 66); Westchester County DES (B11, CC4, U70); OVAC (ambulance corps)</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tc>
                  <a:txBody>
                    <a:bodyPr/>
                    <a:lstStyle/>
                    <a:p>
                      <a:r>
                        <a:rPr lang="en-US" sz="700" b="1" dirty="0">
                          <a:solidFill>
                            <a:srgbClr val="333333"/>
                          </a:solidFill>
                          <a:latin typeface="Arial" pitchFamily="34" charset="0"/>
                        </a:rPr>
                        <a:t>—</a:t>
                      </a:r>
                    </a:p>
                  </a:txBody>
                  <a:tcPr marL="27432" marR="27432" marT="27432" anchor="ctr">
                    <a:solidFill>
                      <a:srgbClr val="FFFFFF"/>
                    </a:solidFill>
                  </a:tcPr>
                </a:tc>
                <a:tc>
                  <a:txBody>
                    <a:bodyPr/>
                    <a:lstStyle/>
                    <a:p>
                      <a:r>
                        <a:rPr lang="en-US" sz="700" b="1" dirty="0">
                          <a:solidFill>
                            <a:srgbClr val="333333"/>
                          </a:solidFill>
                          <a:latin typeface="Arial" pitchFamily="34" charset="0"/>
                        </a:rPr>
                        <a:t>Mulch/yard waste pile with large logs, 50-60 ft high</a:t>
                      </a:r>
                    </a:p>
                  </a:txBody>
                  <a:tcPr marL="27432" marR="27432" marT="27432" anchor="ctr">
                    <a:solidFill>
                      <a:srgbClr val="FFFFFF"/>
                    </a:solidFill>
                  </a:tcPr>
                </a:tc>
                <a:tc>
                  <a:txBody>
                    <a:bodyPr/>
                    <a:lstStyle/>
                    <a:p>
                      <a:r>
                        <a:rPr lang="en-US" sz="700" dirty="0">
                          <a:solidFill>
                            <a:srgbClr val="333333"/>
                          </a:solidFill>
                          <a:latin typeface="Arial" pitchFamily="34" charset="0"/>
                        </a:rPr>
                        <a:t>Two-day operation: BMFD dispatched Tuesday AM for outside odor of smoke; found significant fire in 50-60 ft pile. Units recalled to same scene Wednesday, nearly same time, for second day of tanker operations. Briarcliff's ladder tanker (TL40) had a mechanical issue on day 2 and had to be replaced by Chappaqua's TL27.</a:t>
                      </a:r>
                    </a:p>
                  </a:txBody>
                  <a:tcPr marL="27432" marR="27432" marT="27432" anchor="ctr">
                    <a:solidFill>
                      <a:srgbClr val="FFFFFF"/>
                    </a:solidFill>
                  </a:tcPr>
                </a:tc>
                <a:extLst>
                  <a:ext uri="{0D108BD9-81ED-4DB2-BD59-A6C34878D82A}">
                    <a16:rowId xmlns:a16="http://schemas.microsoft.com/office/drawing/2014/main" val="10001"/>
                  </a:ext>
                </a:extLst>
              </a:tr>
              <a:tr h="1244727">
                <a:tc>
                  <a:txBody>
                    <a:bodyPr/>
                    <a:lstStyle/>
                    <a:p>
                      <a:pPr algn="ctr"/>
                      <a:r>
                        <a:rPr lang="en-US" sz="700" b="1" dirty="0">
                          <a:solidFill>
                            <a:srgbClr val="C0392B"/>
                          </a:solidFill>
                          <a:latin typeface="Arial" pitchFamily="34" charset="0"/>
                        </a:rPr>
                        <a:t>2</a:t>
                      </a:r>
                    </a:p>
                  </a:txBody>
                  <a:tcPr marL="27432" marR="27432" marT="27432" anchor="ctr">
                    <a:solidFill>
                      <a:srgbClr val="F2F2F2"/>
                    </a:solidFill>
                  </a:tcPr>
                </a:tc>
                <a:tc>
                  <a:txBody>
                    <a:bodyPr/>
                    <a:lstStyle/>
                    <a:p>
                      <a:r>
                        <a:rPr lang="en-US" sz="700" dirty="0">
                          <a:solidFill>
                            <a:srgbClr val="333333"/>
                          </a:solidFill>
                          <a:latin typeface="Arial" pitchFamily="34" charset="0"/>
                        </a:rPr>
                        <a:t>11/20/2014</a:t>
                      </a:r>
                    </a:p>
                  </a:txBody>
                  <a:tcPr marL="27432" marR="27432" marT="27432" anchor="ctr">
                    <a:solidFill>
                      <a:srgbClr val="F2F2F2"/>
                    </a:solidFill>
                  </a:tcPr>
                </a:tc>
                <a:tc>
                  <a:txBody>
                    <a:bodyPr/>
                    <a:lstStyle/>
                    <a:p>
                      <a:r>
                        <a:rPr lang="en-US" sz="700" dirty="0">
                          <a:solidFill>
                            <a:srgbClr val="333333"/>
                          </a:solidFill>
                          <a:latin typeface="Arial" pitchFamily="34" charset="0"/>
                        </a:rPr>
                        <a:t>11/20/2014 14:08:44</a:t>
                      </a:r>
                    </a:p>
                  </a:txBody>
                  <a:tcPr marL="27432" marR="27432" marT="27432" anchor="ctr">
                    <a:solidFill>
                      <a:srgbClr val="F2F2F2"/>
                    </a:solidFill>
                  </a:tcPr>
                </a:tc>
                <a:tc>
                  <a:txBody>
                    <a:bodyPr/>
                    <a:lstStyle/>
                    <a:p>
                      <a:r>
                        <a:rPr lang="en-US" sz="700" dirty="0">
                          <a:solidFill>
                            <a:srgbClr val="333333"/>
                          </a:solidFill>
                          <a:latin typeface="Arial" pitchFamily="34" charset="0"/>
                        </a:rPr>
                        <a:t>11/20/2014 14:59:04</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0.8h</a:t>
                      </a:r>
                    </a:p>
                  </a:txBody>
                  <a:tcPr marL="27432" marR="27432" marT="27432" anchor="ctr">
                    <a:solidFill>
                      <a:srgbClr val="F2F2F2"/>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2014-000677 + 2014-000678</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Fire: 3 | EMS: 0 | Other: 3</a:t>
                      </a:r>
                    </a:p>
                  </a:txBody>
                  <a:tcPr marL="27432" marR="27432" marT="27432" anchor="ctr">
                    <a:solidFill>
                      <a:srgbClr val="F2F2F2"/>
                    </a:solidFill>
                  </a:tcPr>
                </a:tc>
                <a:tc>
                  <a:txBody>
                    <a:bodyPr/>
                    <a:lstStyle/>
                    <a:p>
                      <a:r>
                        <a:rPr lang="en-US" sz="700" dirty="0">
                          <a:solidFill>
                            <a:srgbClr val="333333"/>
                          </a:solidFill>
                          <a:latin typeface="Arial" pitchFamily="34" charset="0"/>
                        </a:rPr>
                        <a:t>Fire: 7 | EMS: 1 | Other: 0</a:t>
                      </a:r>
                    </a:p>
                  </a:txBody>
                  <a:tcPr marL="27432" marR="27432" marT="27432" anchor="ctr">
                    <a:solidFill>
                      <a:srgbClr val="F2F2F2"/>
                    </a:solidFill>
                  </a:tcPr>
                </a:tc>
                <a:tc>
                  <a:txBody>
                    <a:bodyPr/>
                    <a:lstStyle/>
                    <a:p>
                      <a:r>
                        <a:rPr lang="en-US" sz="700" dirty="0">
                          <a:solidFill>
                            <a:srgbClr val="333333"/>
                          </a:solidFill>
                          <a:latin typeface="Arial" pitchFamily="34" charset="0"/>
                        </a:rPr>
                        <a:t>Engine area, running gear, wheel area; heat source: heat from powered equipment, other; material: flammable liquid/gas in/from engine or burner</a:t>
                      </a:r>
                    </a:p>
                  </a:txBody>
                  <a:tcPr marL="27432" marR="27432" marT="27432" anchor="ctr">
                    <a:solidFill>
                      <a:srgbClr val="F2F2F2"/>
                    </a:solidFill>
                  </a:tcPr>
                </a:tc>
                <a:tc>
                  <a:txBody>
                    <a:bodyPr/>
                    <a:lstStyle/>
                    <a:p>
                      <a:r>
                        <a:rPr lang="en-US" sz="700" dirty="0">
                          <a:solidFill>
                            <a:srgbClr val="333333"/>
                          </a:solidFill>
                          <a:latin typeface="Arial" pitchFamily="34" charset="0"/>
                        </a:rPr>
                        <a:t>2008 Komptech Crambo 6000 grinder involved (S/N WJH 02632 or 109044). Owner: Ray Colasacco. Business: Evergreen Organic Recycling. Property use: "Dump, sanitary landfill."</a:t>
                      </a:r>
                    </a:p>
                  </a:txBody>
                  <a:tcPr marL="27432" marR="27432" marT="27432" anchor="ctr">
                    <a:solidFill>
                      <a:srgbClr val="F2F2F2"/>
                    </a:solidFill>
                  </a:tcPr>
                </a:tc>
                <a:extLst>
                  <a:ext uri="{0D108BD9-81ED-4DB2-BD59-A6C34878D82A}">
                    <a16:rowId xmlns:a16="http://schemas.microsoft.com/office/drawing/2014/main" val="10002"/>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(2 of 11)</a:t>
            </a:r>
            <a:endParaRPr lang="en-US" sz="2800" dirty="0"/>
          </a:p>
        </p:txBody>
      </p:sp>
      <p:graphicFrame>
        <p:nvGraphicFramePr>
          <p:cNvPr id="500" name="IncidentTableFull"/>
          <p:cNvGraphicFramePr>
            <a:graphicFrameLocks noGrp="1"/>
          </p:cNvGraphicFramePr>
          <p:nvPr/>
        </p:nvGraphicFramePr>
        <p:xfrm>
          <a:off x="365760" y="1300000"/>
          <a:ext cx="11449000" cy="4415028"/>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1604772">
                <a:tc>
                  <a:txBody>
                    <a:bodyPr/>
                    <a:lstStyle/>
                    <a:p>
                      <a:pPr algn="ctr"/>
                      <a:r>
                        <a:rPr lang="en-US" sz="700" b="1" dirty="0">
                          <a:solidFill>
                            <a:srgbClr val="C0392B"/>
                          </a:solidFill>
                          <a:latin typeface="Arial" pitchFamily="34" charset="0"/>
                        </a:rPr>
                        <a:t>3</a:t>
                      </a:r>
                    </a:p>
                  </a:txBody>
                  <a:tcPr marL="27432" marR="27432" marT="27432" anchor="ctr">
                    <a:solidFill>
                      <a:srgbClr val="FFFFFF"/>
                    </a:solidFill>
                  </a:tcPr>
                </a:tc>
                <a:tc>
                  <a:txBody>
                    <a:bodyPr/>
                    <a:lstStyle/>
                    <a:p>
                      <a:r>
                        <a:rPr lang="en-US" sz="700" dirty="0">
                          <a:solidFill>
                            <a:srgbClr val="333333"/>
                          </a:solidFill>
                          <a:latin typeface="Arial" pitchFamily="34" charset="0"/>
                        </a:rPr>
                        <a:t>2/3/2015</a:t>
                      </a:r>
                    </a:p>
                  </a:txBody>
                  <a:tcPr marL="27432" marR="27432" marT="27432" anchor="ctr">
                    <a:solidFill>
                      <a:srgbClr val="FFFFFF"/>
                    </a:solidFill>
                  </a:tcPr>
                </a:tc>
                <a:tc>
                  <a:txBody>
                    <a:bodyPr/>
                    <a:lstStyle/>
                    <a:p>
                      <a:r>
                        <a:rPr lang="en-US" sz="700" dirty="0">
                          <a:solidFill>
                            <a:srgbClr val="333333"/>
                          </a:solidFill>
                          <a:latin typeface="Arial" pitchFamily="34" charset="0"/>
                        </a:rPr>
                        <a:t>2/3/2015 14:49:45</a:t>
                      </a:r>
                    </a:p>
                  </a:txBody>
                  <a:tcPr marL="27432" marR="27432" marT="27432" anchor="ctr">
                    <a:solidFill>
                      <a:srgbClr val="FFFFFF"/>
                    </a:solidFill>
                  </a:tcPr>
                </a:tc>
                <a:tc>
                  <a:txBody>
                    <a:bodyPr/>
                    <a:lstStyle/>
                    <a:p>
                      <a:r>
                        <a:rPr lang="en-US" sz="700" dirty="0">
                          <a:solidFill>
                            <a:srgbClr val="333333"/>
                          </a:solidFill>
                          <a:latin typeface="Arial" pitchFamily="34" charset="0"/>
                        </a:rPr>
                        <a:t>2015-02-03 17:50:46</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3.0h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2015-000083</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1</a:t>
                      </a:r>
                    </a:p>
                  </a:txBody>
                  <a:tcPr marL="27432" marR="27432" marT="27432" anchor="ctr">
                    <a:solidFill>
                      <a:srgbClr val="FFFFFF"/>
                    </a:solidFill>
                  </a:tcPr>
                </a:tc>
                <a:tc>
                  <a:txBody>
                    <a:bodyPr/>
                    <a:lstStyle/>
                    <a:p>
                      <a:r>
                        <a:rPr lang="en-US" sz="700" dirty="0">
                          <a:solidFill>
                            <a:srgbClr val="333333"/>
                          </a:solidFill>
                          <a:latin typeface="Arial" pitchFamily="34" charset="0"/>
                        </a:rPr>
                        <a:t>Fire: 7 | EMS: 0 | Other: 5</a:t>
                      </a:r>
                    </a:p>
                  </a:txBody>
                  <a:tcPr marL="27432" marR="27432" marT="27432" anchor="ctr">
                    <a:solidFill>
                      <a:srgbClr val="FFFFFF"/>
                    </a:solidFill>
                  </a:tcPr>
                </a:tc>
                <a:tc>
                  <a:txBody>
                    <a:bodyPr/>
                    <a:lstStyle/>
                    <a:p>
                      <a:r>
                        <a:rPr lang="en-US" sz="700" dirty="0">
                          <a:solidFill>
                            <a:srgbClr val="333333"/>
                          </a:solidFill>
                          <a:latin typeface="Arial" pitchFamily="34" charset="0"/>
                        </a:rPr>
                        <a:t>Open area, outside; included are farmland, field; heat source: Spontaneous combustion, chemical reaction; material: Heavy vegetation - not crop, including trees</a:t>
                      </a:r>
                    </a:p>
                  </a:txBody>
                  <a:tcPr marL="27432" marR="27432" marT="27432" anchor="ctr">
                    <a:solidFill>
                      <a:srgbClr val="FFFFFF"/>
                    </a:solidFill>
                  </a:tcPr>
                </a:tc>
                <a:tc>
                  <a:txBody>
                    <a:bodyPr/>
                    <a:lstStyle/>
                    <a:p>
                      <a:r>
                        <a:rPr lang="en-US" sz="700" dirty="0">
                          <a:solidFill>
                            <a:srgbClr val="333333"/>
                          </a:solidFill>
                          <a:latin typeface="Arial" pitchFamily="34" charset="0"/>
                        </a:rPr>
                        <a:t>"Controlled" date/time is recorded as 3/2/2015 17:45 — nearly a month after the 2/3/2015 alarm — an anomaly preserved from the source record; may reflect a data-entry/paperwork issue or an unusually long smolder that was never flagged for follow-up.</a:t>
                      </a:r>
                    </a:p>
                  </a:txBody>
                  <a:tcPr marL="27432" marR="27432" marT="27432" anchor="ctr">
                    <a:solidFill>
                      <a:srgbClr val="FFFFFF"/>
                    </a:solidFill>
                  </a:tcPr>
                </a:tc>
                <a:extLst>
                  <a:ext uri="{0D108BD9-81ED-4DB2-BD59-A6C34878D82A}">
                    <a16:rowId xmlns:a16="http://schemas.microsoft.com/office/drawing/2014/main" val="10001"/>
                  </a:ext>
                </a:extLst>
              </a:tr>
              <a:tr h="1604772">
                <a:tc>
                  <a:txBody>
                    <a:bodyPr/>
                    <a:lstStyle/>
                    <a:p>
                      <a:pPr algn="ctr"/>
                      <a:r>
                        <a:rPr lang="en-US" sz="700" b="1" dirty="0">
                          <a:solidFill>
                            <a:srgbClr val="C0392B"/>
                          </a:solidFill>
                          <a:latin typeface="Arial" pitchFamily="34" charset="0"/>
                        </a:rPr>
                        <a:t>4</a:t>
                      </a:r>
                    </a:p>
                  </a:txBody>
                  <a:tcPr marL="27432" marR="27432" marT="27432" anchor="ctr">
                    <a:solidFill>
                      <a:srgbClr val="F2F2F2"/>
                    </a:solidFill>
                  </a:tcPr>
                </a:tc>
                <a:tc>
                  <a:txBody>
                    <a:bodyPr/>
                    <a:lstStyle/>
                    <a:p>
                      <a:r>
                        <a:rPr lang="en-US" sz="700" dirty="0">
                          <a:solidFill>
                            <a:srgbClr val="333333"/>
                          </a:solidFill>
                          <a:latin typeface="Arial" pitchFamily="34" charset="0"/>
                        </a:rPr>
                        <a:t>2/7/2015</a:t>
                      </a:r>
                    </a:p>
                  </a:txBody>
                  <a:tcPr marL="27432" marR="27432" marT="27432" anchor="ctr">
                    <a:solidFill>
                      <a:srgbClr val="F2F2F2"/>
                    </a:solidFill>
                  </a:tcPr>
                </a:tc>
                <a:tc>
                  <a:txBody>
                    <a:bodyPr/>
                    <a:lstStyle/>
                    <a:p>
                      <a:r>
                        <a:rPr lang="en-US" sz="700" dirty="0">
                          <a:solidFill>
                            <a:srgbClr val="333333"/>
                          </a:solidFill>
                          <a:latin typeface="Arial" pitchFamily="34" charset="0"/>
                        </a:rPr>
                        <a:t>2/7/2015 11:43:03</a:t>
                      </a:r>
                    </a:p>
                  </a:txBody>
                  <a:tcPr marL="27432" marR="27432" marT="27432" anchor="ctr">
                    <a:solidFill>
                      <a:srgbClr val="F2F2F2"/>
                    </a:solidFill>
                  </a:tcPr>
                </a:tc>
                <a:tc>
                  <a:txBody>
                    <a:bodyPr/>
                    <a:lstStyle/>
                    <a:p>
                      <a:r>
                        <a:rPr lang="en-US" sz="700" dirty="0">
                          <a:solidFill>
                            <a:srgbClr val="333333"/>
                          </a:solidFill>
                          <a:latin typeface="Arial" pitchFamily="34" charset="0"/>
                        </a:rPr>
                        <a:t>2/7/2015 14:13:02</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2.5h</a:t>
                      </a:r>
                    </a:p>
                  </a:txBody>
                  <a:tcPr marL="27432" marR="27432" marT="27432" anchor="ctr">
                    <a:solidFill>
                      <a:srgbClr val="F2F2F2"/>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2015-000091</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Fire: 2 | EMS: 0 | Other: 2</a:t>
                      </a:r>
                    </a:p>
                  </a:txBody>
                  <a:tcPr marL="27432" marR="27432" marT="27432" anchor="ctr">
                    <a:solidFill>
                      <a:srgbClr val="F2F2F2"/>
                    </a:solidFill>
                  </a:tcPr>
                </a:tc>
                <a:tc>
                  <a:txBody>
                    <a:bodyPr/>
                    <a:lstStyle/>
                    <a:p>
                      <a:r>
                        <a:rPr lang="en-US" sz="700" dirty="0">
                          <a:solidFill>
                            <a:srgbClr val="333333"/>
                          </a:solidFill>
                          <a:latin typeface="Arial" pitchFamily="34" charset="0"/>
                        </a:rPr>
                        <a:t>Fire: 7 | EMS: 0 | Other: 6</a:t>
                      </a:r>
                    </a:p>
                  </a:txBody>
                  <a:tcPr marL="27432" marR="27432" marT="27432" anchor="ctr">
                    <a:solidFill>
                      <a:srgbClr val="F2F2F2"/>
                    </a:solidFill>
                  </a:tcPr>
                </a:tc>
                <a:tc>
                  <a:txBody>
                    <a:bodyPr/>
                    <a:lstStyle/>
                    <a:p>
                      <a:r>
                        <a:rPr lang="en-US" sz="700" dirty="0">
                          <a:solidFill>
                            <a:srgbClr val="333333"/>
                          </a:solidFill>
                          <a:latin typeface="Arial" pitchFamily="34" charset="0"/>
                        </a:rPr>
                        <a:t>Open area, outside; included are farmland, field; heat source: Spontaneous combustion, chemical reaction; material: Heavy vegetation - not crop, including trees</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extLst>
                  <a:ext uri="{0D108BD9-81ED-4DB2-BD59-A6C34878D82A}">
                    <a16:rowId xmlns:a16="http://schemas.microsoft.com/office/drawing/2014/main" val="10002"/>
                  </a:ext>
                </a:extLst>
              </a:tr>
              <a:tr h="644652">
                <a:tc>
                  <a:txBody>
                    <a:bodyPr/>
                    <a:lstStyle/>
                    <a:p>
                      <a:pPr algn="ctr"/>
                      <a:r>
                        <a:rPr lang="en-US" sz="700" b="1" dirty="0">
                          <a:solidFill>
                            <a:srgbClr val="C0392B"/>
                          </a:solidFill>
                          <a:latin typeface="Arial" pitchFamily="34" charset="0"/>
                        </a:rPr>
                        <a:t>5</a:t>
                      </a:r>
                    </a:p>
                  </a:txBody>
                  <a:tcPr marL="27432" marR="27432" marT="27432" anchor="ctr">
                    <a:solidFill>
                      <a:srgbClr val="FFFFFF"/>
                    </a:solidFill>
                  </a:tcPr>
                </a:tc>
                <a:tc>
                  <a:txBody>
                    <a:bodyPr/>
                    <a:lstStyle/>
                    <a:p>
                      <a:r>
                        <a:rPr lang="en-US" sz="700" dirty="0">
                          <a:solidFill>
                            <a:srgbClr val="333333"/>
                          </a:solidFill>
                          <a:latin typeface="Arial" pitchFamily="34" charset="0"/>
                        </a:rPr>
                        <a:t>7/30/2015</a:t>
                      </a:r>
                    </a:p>
                  </a:txBody>
                  <a:tcPr marL="27432" marR="27432" marT="27432" anchor="ctr">
                    <a:solidFill>
                      <a:srgbClr val="FFFFFF"/>
                    </a:solidFill>
                  </a:tcPr>
                </a:tc>
                <a:tc>
                  <a:txBody>
                    <a:bodyPr/>
                    <a:lstStyle/>
                    <a:p>
                      <a:r>
                        <a:rPr lang="en-US" sz="700" dirty="0">
                          <a:solidFill>
                            <a:srgbClr val="333333"/>
                          </a:solidFill>
                          <a:latin typeface="Arial" pitchFamily="34" charset="0"/>
                        </a:rPr>
                        <a:t>7/30/2015 8:07:32</a:t>
                      </a:r>
                    </a:p>
                  </a:txBody>
                  <a:tcPr marL="27432" marR="27432" marT="27432" anchor="ctr">
                    <a:solidFill>
                      <a:srgbClr val="FFFFFF"/>
                    </a:solidFill>
                  </a:tcPr>
                </a:tc>
                <a:tc>
                  <a:txBody>
                    <a:bodyPr/>
                    <a:lstStyle/>
                    <a:p>
                      <a:r>
                        <a:rPr lang="en-US" sz="700" dirty="0">
                          <a:solidFill>
                            <a:srgbClr val="333333"/>
                          </a:solidFill>
                          <a:latin typeface="Arial" pitchFamily="34" charset="0"/>
                        </a:rPr>
                        <a:t>7/30/2015 12:36:53</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4.5h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2015-000530 + 2015-000487-A</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4 | EMS: 0 | Other: 2</a:t>
                      </a:r>
                    </a:p>
                  </a:txBody>
                  <a:tcPr marL="27432" marR="27432" marT="27432" anchor="ctr">
                    <a:solidFill>
                      <a:srgbClr val="FFFFFF"/>
                    </a:solidFill>
                  </a:tcPr>
                </a:tc>
                <a:tc>
                  <a:txBody>
                    <a:bodyPr/>
                    <a:lstStyle/>
                    <a:p>
                      <a:r>
                        <a:rPr lang="en-US" sz="700" dirty="0">
                          <a:solidFill>
                            <a:srgbClr val="333333"/>
                          </a:solidFill>
                          <a:latin typeface="Arial" pitchFamily="34" charset="0"/>
                        </a:rPr>
                        <a:t>Fire: 7 | EMS: 0 | Other: 4</a:t>
                      </a:r>
                    </a:p>
                  </a:txBody>
                  <a:tcPr marL="27432" marR="27432" marT="27432" anchor="ctr">
                    <a:solidFill>
                      <a:srgbClr val="FFFFFF"/>
                    </a:solidFill>
                  </a:tcPr>
                </a:tc>
                <a:tc>
                  <a:txBody>
                    <a:bodyPr/>
                    <a:lstStyle/>
                    <a:p>
                      <a:r>
                        <a:rPr lang="en-US" sz="700" dirty="0">
                          <a:solidFill>
                            <a:srgbClr val="333333"/>
                          </a:solidFill>
                          <a:latin typeface="Arial" pitchFamily="34" charset="0"/>
                        </a:rPr>
                        <a:t>"ORGANIC WASTE DUMP, FIRE CAUSED BY HEAT FROM DECOMPOSITION.</a:t>
                      </a:r>
                    </a:p>
                  </a:txBody>
                  <a:tcPr marL="27432" marR="27432" marT="27432" anchor="ctr">
                    <a:solidFill>
                      <a:srgbClr val="FFFFFF"/>
                    </a:solidFill>
                  </a:tcPr>
                </a:tc>
                <a:tc>
                  <a:txBody>
                    <a:bodyPr/>
                    <a:lstStyle/>
                    <a:p>
                      <a:r>
                        <a:rPr lang="en-US" sz="700" dirty="0">
                          <a:solidFill>
                            <a:srgbClr val="333333"/>
                          </a:solidFill>
                          <a:latin typeface="Arial" pitchFamily="34" charset="0"/>
                        </a:rPr>
                        <a:t>"ORGANIC WASTE DUMP, FIRE CAUSED BY HEAT FROM DECOMPOSITION. MULTIPLE TANKERS CALLED IN MUTUAL AID DUE TO NO HYDRANTS IN AREA." (verbatim from NFIRS remarks)</a:t>
                      </a:r>
                    </a:p>
                  </a:txBody>
                  <a:tcPr marL="27432" marR="27432" marT="27432" anchor="ctr">
                    <a:solidFill>
                      <a:srgbClr val="FFFFFF"/>
                    </a:solidFill>
                  </a:tcPr>
                </a:tc>
                <a:extLst>
                  <a:ext uri="{0D108BD9-81ED-4DB2-BD59-A6C34878D82A}">
                    <a16:rowId xmlns:a16="http://schemas.microsoft.com/office/drawing/2014/main" val="10003"/>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(3 of 11)</a:t>
            </a:r>
            <a:endParaRPr lang="en-US" sz="2800" dirty="0"/>
          </a:p>
        </p:txBody>
      </p:sp>
      <p:graphicFrame>
        <p:nvGraphicFramePr>
          <p:cNvPr id="500" name="IncidentTableFull"/>
          <p:cNvGraphicFramePr>
            <a:graphicFrameLocks noGrp="1"/>
          </p:cNvGraphicFramePr>
          <p:nvPr/>
        </p:nvGraphicFramePr>
        <p:xfrm>
          <a:off x="365760" y="1300000"/>
          <a:ext cx="11449000" cy="4895088"/>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1124712">
                <a:tc>
                  <a:txBody>
                    <a:bodyPr/>
                    <a:lstStyle/>
                    <a:p>
                      <a:pPr algn="ctr"/>
                      <a:r>
                        <a:rPr lang="en-US" sz="700" b="1" dirty="0">
                          <a:solidFill>
                            <a:srgbClr val="C0392B"/>
                          </a:solidFill>
                          <a:latin typeface="Arial" pitchFamily="34" charset="0"/>
                        </a:rPr>
                        <a:t>6</a:t>
                      </a:r>
                    </a:p>
                  </a:txBody>
                  <a:tcPr marL="27432" marR="27432" marT="27432" anchor="ctr">
                    <a:solidFill>
                      <a:srgbClr val="FFFFFF"/>
                    </a:solidFill>
                  </a:tcPr>
                </a:tc>
                <a:tc>
                  <a:txBody>
                    <a:bodyPr/>
                    <a:lstStyle/>
                    <a:p>
                      <a:r>
                        <a:rPr lang="en-US" sz="700" dirty="0">
                          <a:solidFill>
                            <a:srgbClr val="333333"/>
                          </a:solidFill>
                          <a:latin typeface="Arial" pitchFamily="34" charset="0"/>
                        </a:rPr>
                        <a:t>7/31/2015</a:t>
                      </a:r>
                    </a:p>
                  </a:txBody>
                  <a:tcPr marL="27432" marR="27432" marT="27432" anchor="ctr">
                    <a:solidFill>
                      <a:srgbClr val="FFFFFF"/>
                    </a:solidFill>
                  </a:tcPr>
                </a:tc>
                <a:tc>
                  <a:txBody>
                    <a:bodyPr/>
                    <a:lstStyle/>
                    <a:p>
                      <a:r>
                        <a:rPr lang="en-US" sz="700" dirty="0">
                          <a:solidFill>
                            <a:srgbClr val="333333"/>
                          </a:solidFill>
                          <a:latin typeface="Arial" pitchFamily="34" charset="0"/>
                        </a:rPr>
                        <a:t>7/31/2015 4:51:56</a:t>
                      </a:r>
                    </a:p>
                  </a:txBody>
                  <a:tcPr marL="27432" marR="27432" marT="27432" anchor="ctr">
                    <a:solidFill>
                      <a:srgbClr val="FFFFFF"/>
                    </a:solidFill>
                  </a:tcPr>
                </a:tc>
                <a:tc>
                  <a:txBody>
                    <a:bodyPr/>
                    <a:lstStyle/>
                    <a:p>
                      <a:r>
                        <a:rPr lang="en-US" sz="700" dirty="0">
                          <a:solidFill>
                            <a:srgbClr val="333333"/>
                          </a:solidFill>
                          <a:latin typeface="Arial" pitchFamily="34" charset="0"/>
                        </a:rPr>
                        <a:t>7/31/2015 5:58:09</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1.1h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2015-000534</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3</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6</a:t>
                      </a:r>
                    </a:p>
                  </a:txBody>
                  <a:tcPr marL="27432" marR="27432" marT="27432" anchor="ctr">
                    <a:solidFill>
                      <a:srgbClr val="FFFFFF"/>
                    </a:solidFill>
                  </a:tcPr>
                </a:tc>
                <a:tc>
                  <a:txBody>
                    <a:bodyPr/>
                    <a:lstStyle/>
                    <a:p>
                      <a:r>
                        <a:rPr lang="en-US" sz="700" dirty="0">
                          <a:solidFill>
                            <a:srgbClr val="333333"/>
                          </a:solidFill>
                          <a:latin typeface="Arial" pitchFamily="34" charset="0"/>
                        </a:rPr>
                        <a:t>"CONTAINED ORGANIC WASTE ON FIRE, CONTRACTOR CUT FIRE LINE AROUND AFFECTED AREA AND LEFT TO BURN, TOWN WILL MONITOR THE AREA.</a:t>
                      </a:r>
                    </a:p>
                  </a:txBody>
                  <a:tcPr marL="27432" marR="27432" marT="27432" anchor="ctr">
                    <a:solidFill>
                      <a:srgbClr val="FFFFFF"/>
                    </a:solidFill>
                  </a:tcPr>
                </a:tc>
                <a:tc>
                  <a:txBody>
                    <a:bodyPr/>
                    <a:lstStyle/>
                    <a:p>
                      <a:r>
                        <a:rPr lang="en-US" sz="700" dirty="0">
                          <a:solidFill>
                            <a:srgbClr val="333333"/>
                          </a:solidFill>
                          <a:latin typeface="Arial" pitchFamily="34" charset="0"/>
                        </a:rPr>
                        <a:t>"CONTAINED ORGANIC WASTE ON FIRE, CONTRACTOR CUT FIRE LINE AROUND AFFECTED AREA AND LEFT TO BURN, TOWN WILL MONITOR THE AREA." (verbatim) — the fire was deliberately left to burn rather than fully extinguished.</a:t>
                      </a:r>
                    </a:p>
                  </a:txBody>
                  <a:tcPr marL="27432" marR="27432" marT="27432" anchor="ctr">
                    <a:solidFill>
                      <a:srgbClr val="FFFFFF"/>
                    </a:solidFill>
                  </a:tcPr>
                </a:tc>
                <a:extLst>
                  <a:ext uri="{0D108BD9-81ED-4DB2-BD59-A6C34878D82A}">
                    <a16:rowId xmlns:a16="http://schemas.microsoft.com/office/drawing/2014/main" val="10001"/>
                  </a:ext>
                </a:extLst>
              </a:tr>
              <a:tr h="1604772">
                <a:tc>
                  <a:txBody>
                    <a:bodyPr/>
                    <a:lstStyle/>
                    <a:p>
                      <a:pPr algn="ctr"/>
                      <a:r>
                        <a:rPr lang="en-US" sz="700" b="1" dirty="0">
                          <a:solidFill>
                            <a:srgbClr val="C0392B"/>
                          </a:solidFill>
                          <a:latin typeface="Arial" pitchFamily="34" charset="0"/>
                        </a:rPr>
                        <a:t>7</a:t>
                      </a:r>
                    </a:p>
                  </a:txBody>
                  <a:tcPr marL="27432" marR="27432" marT="27432" anchor="ctr">
                    <a:solidFill>
                      <a:srgbClr val="F2F2F2"/>
                    </a:solidFill>
                  </a:tcPr>
                </a:tc>
                <a:tc>
                  <a:txBody>
                    <a:bodyPr/>
                    <a:lstStyle/>
                    <a:p>
                      <a:r>
                        <a:rPr lang="en-US" sz="700" dirty="0">
                          <a:solidFill>
                            <a:srgbClr val="333333"/>
                          </a:solidFill>
                          <a:latin typeface="Arial" pitchFamily="34" charset="0"/>
                        </a:rPr>
                        <a:t>8/1/2015</a:t>
                      </a:r>
                    </a:p>
                  </a:txBody>
                  <a:tcPr marL="27432" marR="27432" marT="27432" anchor="ctr">
                    <a:solidFill>
                      <a:srgbClr val="F2F2F2"/>
                    </a:solidFill>
                  </a:tcPr>
                </a:tc>
                <a:tc>
                  <a:txBody>
                    <a:bodyPr/>
                    <a:lstStyle/>
                    <a:p>
                      <a:r>
                        <a:rPr lang="en-US" sz="700" dirty="0">
                          <a:solidFill>
                            <a:srgbClr val="333333"/>
                          </a:solidFill>
                          <a:latin typeface="Arial" pitchFamily="34" charset="0"/>
                        </a:rPr>
                        <a:t>8/1/2015 10:23:29</a:t>
                      </a:r>
                    </a:p>
                  </a:txBody>
                  <a:tcPr marL="27432" marR="27432" marT="27432" anchor="ctr">
                    <a:solidFill>
                      <a:srgbClr val="F2F2F2"/>
                    </a:solidFill>
                  </a:tcPr>
                </a:tc>
                <a:tc>
                  <a:txBody>
                    <a:bodyPr/>
                    <a:lstStyle/>
                    <a:p>
                      <a:r>
                        <a:rPr lang="en-US" sz="700" dirty="0">
                          <a:solidFill>
                            <a:srgbClr val="333333"/>
                          </a:solidFill>
                          <a:latin typeface="Arial" pitchFamily="34" charset="0"/>
                        </a:rPr>
                        <a:t>8/1/2015 14:35:48</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4.2h</a:t>
                      </a:r>
                    </a:p>
                  </a:txBody>
                  <a:tcPr marL="27432" marR="27432" marT="27432" anchor="ctr">
                    <a:solidFill>
                      <a:srgbClr val="F2F2F2"/>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2015-000537</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Fire: 1 | EMS: 0 | Other: 2</a:t>
                      </a:r>
                    </a:p>
                  </a:txBody>
                  <a:tcPr marL="27432" marR="27432" marT="27432" anchor="ctr">
                    <a:solidFill>
                      <a:srgbClr val="F2F2F2"/>
                    </a:solidFill>
                  </a:tcPr>
                </a:tc>
                <a:tc>
                  <a:txBody>
                    <a:bodyPr/>
                    <a:lstStyle/>
                    <a:p>
                      <a:r>
                        <a:rPr lang="en-US" sz="700" dirty="0">
                          <a:solidFill>
                            <a:srgbClr val="333333"/>
                          </a:solidFill>
                          <a:latin typeface="Arial" pitchFamily="34" charset="0"/>
                        </a:rPr>
                        <a:t>Fire: 5 | EMS: 0 | Other: 5</a:t>
                      </a:r>
                    </a:p>
                  </a:txBody>
                  <a:tcPr marL="27432" marR="27432" marT="27432" anchor="ctr">
                    <a:solidFill>
                      <a:srgbClr val="F2F2F2"/>
                    </a:solidFill>
                  </a:tcPr>
                </a:tc>
                <a:tc>
                  <a:txBody>
                    <a:bodyPr/>
                    <a:lstStyle/>
                    <a:p>
                      <a:r>
                        <a:rPr lang="en-US" sz="700" dirty="0">
                          <a:solidFill>
                            <a:srgbClr val="333333"/>
                          </a:solidFill>
                          <a:latin typeface="Arial" pitchFamily="34" charset="0"/>
                        </a:rPr>
                        <a:t>Open area, outside; included are farmland, field; heat source: Spontaneous combustion, chemical reaction; material: Heavy vegetation - not crop, including trees</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extLst>
                  <a:ext uri="{0D108BD9-81ED-4DB2-BD59-A6C34878D82A}">
                    <a16:rowId xmlns:a16="http://schemas.microsoft.com/office/drawing/2014/main" val="10002"/>
                  </a:ext>
                </a:extLst>
              </a:tr>
              <a:tr h="1604772">
                <a:tc>
                  <a:txBody>
                    <a:bodyPr/>
                    <a:lstStyle/>
                    <a:p>
                      <a:pPr algn="ctr"/>
                      <a:r>
                        <a:rPr lang="en-US" sz="700" b="1" dirty="0">
                          <a:solidFill>
                            <a:srgbClr val="C0392B"/>
                          </a:solidFill>
                          <a:latin typeface="Arial" pitchFamily="34" charset="0"/>
                        </a:rPr>
                        <a:t>8</a:t>
                      </a:r>
                    </a:p>
                  </a:txBody>
                  <a:tcPr marL="27432" marR="27432" marT="27432" anchor="ctr">
                    <a:solidFill>
                      <a:srgbClr val="FFFFFF"/>
                    </a:solidFill>
                  </a:tcPr>
                </a:tc>
                <a:tc>
                  <a:txBody>
                    <a:bodyPr/>
                    <a:lstStyle/>
                    <a:p>
                      <a:r>
                        <a:rPr lang="en-US" sz="700" dirty="0">
                          <a:solidFill>
                            <a:srgbClr val="333333"/>
                          </a:solidFill>
                          <a:latin typeface="Arial" pitchFamily="34" charset="0"/>
                        </a:rPr>
                        <a:t>8/17/2015</a:t>
                      </a:r>
                    </a:p>
                  </a:txBody>
                  <a:tcPr marL="27432" marR="27432" marT="27432" anchor="ctr">
                    <a:solidFill>
                      <a:srgbClr val="FFFFFF"/>
                    </a:solidFill>
                  </a:tcPr>
                </a:tc>
                <a:tc>
                  <a:txBody>
                    <a:bodyPr/>
                    <a:lstStyle/>
                    <a:p>
                      <a:r>
                        <a:rPr lang="en-US" sz="700" dirty="0">
                          <a:solidFill>
                            <a:srgbClr val="333333"/>
                          </a:solidFill>
                          <a:latin typeface="Arial" pitchFamily="34" charset="0"/>
                        </a:rPr>
                        <a:t>8/17/2015 8:50:50</a:t>
                      </a:r>
                    </a:p>
                  </a:txBody>
                  <a:tcPr marL="27432" marR="27432" marT="27432" anchor="ctr">
                    <a:solidFill>
                      <a:srgbClr val="FFFFFF"/>
                    </a:solidFill>
                  </a:tcPr>
                </a:tc>
                <a:tc>
                  <a:txBody>
                    <a:bodyPr/>
                    <a:lstStyle/>
                    <a:p>
                      <a:r>
                        <a:rPr lang="en-US" sz="700" dirty="0">
                          <a:solidFill>
                            <a:srgbClr val="333333"/>
                          </a:solidFill>
                          <a:latin typeface="Arial" pitchFamily="34" charset="0"/>
                        </a:rPr>
                        <a:t>8/17/2015 8:57:25</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0.1h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2015-000566</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1</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6</a:t>
                      </a:r>
                    </a:p>
                  </a:txBody>
                  <a:tcPr marL="27432" marR="27432" marT="27432" anchor="ctr">
                    <a:solidFill>
                      <a:srgbClr val="FFFFFF"/>
                    </a:solidFill>
                  </a:tcPr>
                </a:tc>
                <a:tc>
                  <a:txBody>
                    <a:bodyPr/>
                    <a:lstStyle/>
                    <a:p>
                      <a:r>
                        <a:rPr lang="en-US" sz="700" dirty="0">
                          <a:solidFill>
                            <a:srgbClr val="333333"/>
                          </a:solidFill>
                          <a:latin typeface="Arial" pitchFamily="34" charset="0"/>
                        </a:rPr>
                        <a:t>Open area, outside; included are farmland, field; heat source: Spontaneous combustion, chemical reaction; material: Heavy vegetation - not crop, including trees</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extLst>
                  <a:ext uri="{0D108BD9-81ED-4DB2-BD59-A6C34878D82A}">
                    <a16:rowId xmlns:a16="http://schemas.microsoft.com/office/drawing/2014/main" val="10003"/>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(4 of 11)</a:t>
            </a:r>
            <a:endParaRPr lang="en-US" sz="2800" dirty="0"/>
          </a:p>
        </p:txBody>
      </p:sp>
      <p:graphicFrame>
        <p:nvGraphicFramePr>
          <p:cNvPr id="500" name="IncidentTableFull"/>
          <p:cNvGraphicFramePr>
            <a:graphicFrameLocks noGrp="1"/>
          </p:cNvGraphicFramePr>
          <p:nvPr/>
        </p:nvGraphicFramePr>
        <p:xfrm>
          <a:off x="365760" y="1300000"/>
          <a:ext cx="11449000" cy="3574923"/>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764667">
                <a:tc>
                  <a:txBody>
                    <a:bodyPr/>
                    <a:lstStyle/>
                    <a:p>
                      <a:pPr algn="ctr"/>
                      <a:r>
                        <a:rPr lang="en-US" sz="700" b="1" dirty="0">
                          <a:solidFill>
                            <a:srgbClr val="C0392B"/>
                          </a:solidFill>
                          <a:latin typeface="Arial" pitchFamily="34" charset="0"/>
                        </a:rPr>
                        <a:t>9</a:t>
                      </a:r>
                    </a:p>
                  </a:txBody>
                  <a:tcPr marL="27432" marR="27432" marT="27432" anchor="ctr">
                    <a:solidFill>
                      <a:srgbClr val="FFFFFF"/>
                    </a:solidFill>
                  </a:tcPr>
                </a:tc>
                <a:tc>
                  <a:txBody>
                    <a:bodyPr/>
                    <a:lstStyle/>
                    <a:p>
                      <a:r>
                        <a:rPr lang="en-US" sz="700" dirty="0">
                          <a:solidFill>
                            <a:srgbClr val="333333"/>
                          </a:solidFill>
                          <a:latin typeface="Arial" pitchFamily="34" charset="0"/>
                        </a:rPr>
                        <a:t>8/21/2015</a:t>
                      </a:r>
                    </a:p>
                  </a:txBody>
                  <a:tcPr marL="27432" marR="27432" marT="27432" anchor="ctr">
                    <a:solidFill>
                      <a:srgbClr val="FFFFFF"/>
                    </a:solidFill>
                  </a:tcPr>
                </a:tc>
                <a:tc>
                  <a:txBody>
                    <a:bodyPr/>
                    <a:lstStyle/>
                    <a:p>
                      <a:r>
                        <a:rPr lang="en-US" sz="700" dirty="0">
                          <a:solidFill>
                            <a:srgbClr val="333333"/>
                          </a:solidFill>
                          <a:latin typeface="Arial" pitchFamily="34" charset="0"/>
                        </a:rPr>
                        <a:t>8/21/2015 22:52:15</a:t>
                      </a:r>
                    </a:p>
                  </a:txBody>
                  <a:tcPr marL="27432" marR="27432" marT="27432" anchor="ctr">
                    <a:solidFill>
                      <a:srgbClr val="FFFFFF"/>
                    </a:solidFill>
                  </a:tcPr>
                </a:tc>
                <a:tc>
                  <a:txBody>
                    <a:bodyPr/>
                    <a:lstStyle/>
                    <a:p>
                      <a:r>
                        <a:rPr lang="en-US" sz="700" dirty="0">
                          <a:solidFill>
                            <a:srgbClr val="333333"/>
                          </a:solidFill>
                          <a:latin typeface="Arial" pitchFamily="34" charset="0"/>
                        </a:rPr>
                        <a:t>8/21/2015 23:13:29</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0.3h</a:t>
                      </a:r>
                    </a:p>
                  </a:txBody>
                  <a:tcPr marL="27432" marR="27432" marT="27432" anchor="ctr">
                    <a:solidFill>
                      <a:srgbClr val="FFFFFF"/>
                    </a:solidFill>
                  </a:tcPr>
                </a:tc>
                <a:tc>
                  <a:txBody>
                    <a:bodyPr/>
                    <a:lstStyle/>
                    <a:p>
                      <a:r>
                        <a:rPr lang="en-US" sz="700" dirty="0">
                          <a:solidFill>
                            <a:srgbClr val="333333"/>
                          </a:solidFill>
                          <a:latin typeface="Arial" pitchFamily="34" charset="0"/>
                        </a:rPr>
                        <a:t>Smoke/Odor Investigation (NFIRS 651 — not coded as a confirmed fire)</a:t>
                      </a:r>
                    </a:p>
                  </a:txBody>
                  <a:tcPr marL="27432" marR="27432" marT="27432" anchor="ctr">
                    <a:solidFill>
                      <a:srgbClr val="FFFFFF"/>
                    </a:solidFill>
                  </a:tcPr>
                </a:tc>
                <a:tc>
                  <a:txBody>
                    <a:bodyPr/>
                    <a:lstStyle/>
                    <a:p>
                      <a:r>
                        <a:rPr lang="en-US" sz="700" dirty="0">
                          <a:solidFill>
                            <a:srgbClr val="333333"/>
                          </a:solidFill>
                          <a:latin typeface="Arial" pitchFamily="34" charset="0"/>
                        </a:rPr>
                        <a:t>2015-000575</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1</a:t>
                      </a:r>
                    </a:p>
                  </a:txBody>
                  <a:tcPr marL="27432" marR="27432" marT="27432" anchor="ctr">
                    <a:solidFill>
                      <a:srgbClr val="FFFFFF"/>
                    </a:solidFill>
                  </a:tcPr>
                </a:tc>
                <a:tc>
                  <a:txBody>
                    <a:bodyPr/>
                    <a:lstStyle/>
                    <a:p>
                      <a:r>
                        <a:rPr lang="en-US" sz="700" dirty="0">
                          <a:solidFill>
                            <a:srgbClr val="333333"/>
                          </a:solidFill>
                          <a:latin typeface="Arial" pitchFamily="34" charset="0"/>
                        </a:rPr>
                        <a:t>Fire: 10 | EMS: 0 | Other: 5</a:t>
                      </a:r>
                    </a:p>
                  </a:txBody>
                  <a:tcPr marL="27432" marR="27432" marT="27432" anchor="ctr">
                    <a:solidFill>
                      <a:srgbClr val="FFFFFF"/>
                    </a:solidFill>
                  </a:tcPr>
                </a:tc>
                <a:tc>
                  <a:txBody>
                    <a:bodyPr/>
                    <a:lstStyle/>
                    <a:p>
                      <a:r>
                        <a:rPr lang="en-US" sz="700" dirty="0">
                          <a:solidFill>
                            <a:srgbClr val="333333"/>
                          </a:solidFill>
                          <a:latin typeface="Arial" pitchFamily="34" charset="0"/>
                        </a:rPr>
                        <a:t>N/A — investigation call</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extLst>
                  <a:ext uri="{0D108BD9-81ED-4DB2-BD59-A6C34878D82A}">
                    <a16:rowId xmlns:a16="http://schemas.microsoft.com/office/drawing/2014/main" val="10001"/>
                  </a:ext>
                </a:extLst>
              </a:tr>
              <a:tr h="1604772">
                <a:tc>
                  <a:txBody>
                    <a:bodyPr/>
                    <a:lstStyle/>
                    <a:p>
                      <a:pPr algn="ctr"/>
                      <a:r>
                        <a:rPr lang="en-US" sz="700" b="1" dirty="0">
                          <a:solidFill>
                            <a:srgbClr val="C0392B"/>
                          </a:solidFill>
                          <a:latin typeface="Arial" pitchFamily="34" charset="0"/>
                        </a:rPr>
                        <a:t>10</a:t>
                      </a:r>
                    </a:p>
                  </a:txBody>
                  <a:tcPr marL="27432" marR="27432" marT="27432" anchor="ctr">
                    <a:solidFill>
                      <a:srgbClr val="F2F2F2"/>
                    </a:solidFill>
                  </a:tcPr>
                </a:tc>
                <a:tc>
                  <a:txBody>
                    <a:bodyPr/>
                    <a:lstStyle/>
                    <a:p>
                      <a:r>
                        <a:rPr lang="en-US" sz="700" dirty="0">
                          <a:solidFill>
                            <a:srgbClr val="333333"/>
                          </a:solidFill>
                          <a:latin typeface="Arial" pitchFamily="34" charset="0"/>
                        </a:rPr>
                        <a:t>10/1/2015</a:t>
                      </a:r>
                    </a:p>
                  </a:txBody>
                  <a:tcPr marL="27432" marR="27432" marT="27432" anchor="ctr">
                    <a:solidFill>
                      <a:srgbClr val="F2F2F2"/>
                    </a:solidFill>
                  </a:tcPr>
                </a:tc>
                <a:tc>
                  <a:txBody>
                    <a:bodyPr/>
                    <a:lstStyle/>
                    <a:p>
                      <a:r>
                        <a:rPr lang="en-US" sz="700" dirty="0">
                          <a:solidFill>
                            <a:srgbClr val="333333"/>
                          </a:solidFill>
                          <a:latin typeface="Arial" pitchFamily="34" charset="0"/>
                        </a:rPr>
                        <a:t>10/1/2015 4:35:12</a:t>
                      </a:r>
                    </a:p>
                  </a:txBody>
                  <a:tcPr marL="27432" marR="27432" marT="27432" anchor="ctr">
                    <a:solidFill>
                      <a:srgbClr val="F2F2F2"/>
                    </a:solidFill>
                  </a:tcPr>
                </a:tc>
                <a:tc>
                  <a:txBody>
                    <a:bodyPr/>
                    <a:lstStyle/>
                    <a:p>
                      <a:r>
                        <a:rPr lang="en-US" sz="700" dirty="0">
                          <a:solidFill>
                            <a:srgbClr val="333333"/>
                          </a:solidFill>
                          <a:latin typeface="Arial" pitchFamily="34" charset="0"/>
                        </a:rPr>
                        <a:t>10/1/2015 5:00:07</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0.4h</a:t>
                      </a:r>
                    </a:p>
                  </a:txBody>
                  <a:tcPr marL="27432" marR="27432" marT="27432" anchor="ctr">
                    <a:solidFill>
                      <a:srgbClr val="F2F2F2"/>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2015-000673</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Fire: 2 | EMS: 0 | Other: 3</a:t>
                      </a:r>
                    </a:p>
                  </a:txBody>
                  <a:tcPr marL="27432" marR="27432" marT="27432" anchor="ctr">
                    <a:solidFill>
                      <a:srgbClr val="F2F2F2"/>
                    </a:solidFill>
                  </a:tcPr>
                </a:tc>
                <a:tc>
                  <a:txBody>
                    <a:bodyPr/>
                    <a:lstStyle/>
                    <a:p>
                      <a:r>
                        <a:rPr lang="en-US" sz="700" dirty="0">
                          <a:solidFill>
                            <a:srgbClr val="333333"/>
                          </a:solidFill>
                          <a:latin typeface="Arial" pitchFamily="34" charset="0"/>
                        </a:rPr>
                        <a:t>Fire: 1 | EMS: 0 | Other: 5</a:t>
                      </a:r>
                    </a:p>
                  </a:txBody>
                  <a:tcPr marL="27432" marR="27432" marT="27432" anchor="ctr">
                    <a:solidFill>
                      <a:srgbClr val="F2F2F2"/>
                    </a:solidFill>
                  </a:tcPr>
                </a:tc>
                <a:tc>
                  <a:txBody>
                    <a:bodyPr/>
                    <a:lstStyle/>
                    <a:p>
                      <a:r>
                        <a:rPr lang="en-US" sz="700" dirty="0">
                          <a:solidFill>
                            <a:srgbClr val="333333"/>
                          </a:solidFill>
                          <a:latin typeface="Arial" pitchFamily="34" charset="0"/>
                        </a:rPr>
                        <a:t>Open area, outside; included are farmland, field; heat source: Spontaneous combustion, chemical reaction; material: Heavy vegetation - not crop, including trees</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extLst>
                  <a:ext uri="{0D108BD9-81ED-4DB2-BD59-A6C34878D82A}">
                    <a16:rowId xmlns:a16="http://schemas.microsoft.com/office/drawing/2014/main" val="10002"/>
                  </a:ext>
                </a:extLst>
              </a:tr>
              <a:tr h="644652">
                <a:tc>
                  <a:txBody>
                    <a:bodyPr/>
                    <a:lstStyle/>
                    <a:p>
                      <a:pPr algn="ctr"/>
                      <a:r>
                        <a:rPr lang="en-US" sz="700" b="1" dirty="0">
                          <a:solidFill>
                            <a:srgbClr val="C0392B"/>
                          </a:solidFill>
                          <a:latin typeface="Arial" pitchFamily="34" charset="0"/>
                        </a:rPr>
                        <a:t>11</a:t>
                      </a:r>
                    </a:p>
                  </a:txBody>
                  <a:tcPr marL="27432" marR="27432" marT="27432" anchor="ctr">
                    <a:solidFill>
                      <a:srgbClr val="FFFFFF"/>
                    </a:solidFill>
                  </a:tcPr>
                </a:tc>
                <a:tc>
                  <a:txBody>
                    <a:bodyPr/>
                    <a:lstStyle/>
                    <a:p>
                      <a:r>
                        <a:rPr lang="en-US" sz="700" dirty="0">
                          <a:solidFill>
                            <a:srgbClr val="333333"/>
                          </a:solidFill>
                          <a:latin typeface="Arial" pitchFamily="34" charset="0"/>
                        </a:rPr>
                        <a:t>10/1/2015</a:t>
                      </a:r>
                    </a:p>
                  </a:txBody>
                  <a:tcPr marL="27432" marR="27432" marT="27432" anchor="ctr">
                    <a:solidFill>
                      <a:srgbClr val="FFFFFF"/>
                    </a:solidFill>
                  </a:tcPr>
                </a:tc>
                <a:tc>
                  <a:txBody>
                    <a:bodyPr/>
                    <a:lstStyle/>
                    <a:p>
                      <a:r>
                        <a:rPr lang="en-US" sz="700" dirty="0">
                          <a:solidFill>
                            <a:srgbClr val="333333"/>
                          </a:solidFill>
                          <a:latin typeface="Arial" pitchFamily="34" charset="0"/>
                        </a:rPr>
                        <a:t>10/1/2015 8:19:51</a:t>
                      </a:r>
                    </a:p>
                  </a:txBody>
                  <a:tcPr marL="27432" marR="27432" marT="27432" anchor="ctr">
                    <a:solidFill>
                      <a:srgbClr val="FFFFFF"/>
                    </a:solidFill>
                  </a:tcPr>
                </a:tc>
                <a:tc>
                  <a:txBody>
                    <a:bodyPr/>
                    <a:lstStyle/>
                    <a:p>
                      <a:r>
                        <a:rPr lang="en-US" sz="700" dirty="0">
                          <a:solidFill>
                            <a:srgbClr val="333333"/>
                          </a:solidFill>
                          <a:latin typeface="Arial" pitchFamily="34" charset="0"/>
                        </a:rPr>
                        <a:t>10/1/2015 17:27:24</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9.1h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2015-000674</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3 | EMS: 0 | Other: 2</a:t>
                      </a:r>
                    </a:p>
                  </a:txBody>
                  <a:tcPr marL="27432" marR="27432" marT="27432" anchor="ctr">
                    <a:solidFill>
                      <a:srgbClr val="FFFFFF"/>
                    </a:solidFill>
                  </a:tcPr>
                </a:tc>
                <a:tc>
                  <a:txBody>
                    <a:bodyPr/>
                    <a:lstStyle/>
                    <a:p>
                      <a:r>
                        <a:rPr lang="en-US" sz="700" dirty="0">
                          <a:solidFill>
                            <a:srgbClr val="333333"/>
                          </a:solidFill>
                          <a:latin typeface="Arial" pitchFamily="34" charset="0"/>
                        </a:rPr>
                        <a:t>Fire: 7 | EMS: 1 | Other: 6</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tc>
                  <a:txBody>
                    <a:bodyPr/>
                    <a:lstStyle/>
                    <a:p>
                      <a:r>
                        <a:rPr lang="en-US" sz="700" dirty="0">
                          <a:solidFill>
                            <a:srgbClr val="333333"/>
                          </a:solidFill>
                          <a:latin typeface="Arial" pitchFamily="34" charset="0"/>
                        </a:rPr>
                        <a:t>9-plus hour response (8:19 AM to 5:27 PM); direct fire-service extinguishment.</a:t>
                      </a:r>
                    </a:p>
                  </a:txBody>
                  <a:tcPr marL="27432" marR="27432" marT="27432" anchor="ctr">
                    <a:solidFill>
                      <a:srgbClr val="FFFFFF"/>
                    </a:solidFill>
                  </a:tcPr>
                </a:tc>
                <a:extLst>
                  <a:ext uri="{0D108BD9-81ED-4DB2-BD59-A6C34878D82A}">
                    <a16:rowId xmlns:a16="http://schemas.microsoft.com/office/drawing/2014/main" val="10003"/>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(5 of 11)</a:t>
            </a:r>
            <a:endParaRPr lang="en-US" sz="2800" dirty="0"/>
          </a:p>
        </p:txBody>
      </p:sp>
      <p:graphicFrame>
        <p:nvGraphicFramePr>
          <p:cNvPr id="500" name="IncidentTableFull"/>
          <p:cNvGraphicFramePr>
            <a:graphicFrameLocks noGrp="1"/>
          </p:cNvGraphicFramePr>
          <p:nvPr/>
        </p:nvGraphicFramePr>
        <p:xfrm>
          <a:off x="365760" y="1300000"/>
          <a:ext cx="11449000" cy="4895088"/>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1604772">
                <a:tc>
                  <a:txBody>
                    <a:bodyPr/>
                    <a:lstStyle/>
                    <a:p>
                      <a:pPr algn="ctr"/>
                      <a:r>
                        <a:rPr lang="en-US" sz="700" b="1" dirty="0">
                          <a:solidFill>
                            <a:srgbClr val="C0392B"/>
                          </a:solidFill>
                          <a:latin typeface="Arial" pitchFamily="34" charset="0"/>
                        </a:rPr>
                        <a:t>12</a:t>
                      </a:r>
                    </a:p>
                  </a:txBody>
                  <a:tcPr marL="27432" marR="27432" marT="27432" anchor="ctr">
                    <a:solidFill>
                      <a:srgbClr val="FFFFFF"/>
                    </a:solidFill>
                  </a:tcPr>
                </a:tc>
                <a:tc>
                  <a:txBody>
                    <a:bodyPr/>
                    <a:lstStyle/>
                    <a:p>
                      <a:r>
                        <a:rPr lang="en-US" sz="700" dirty="0">
                          <a:solidFill>
                            <a:srgbClr val="333333"/>
                          </a:solidFill>
                          <a:latin typeface="Arial" pitchFamily="34" charset="0"/>
                        </a:rPr>
                        <a:t>1/17/2016</a:t>
                      </a:r>
                    </a:p>
                  </a:txBody>
                  <a:tcPr marL="27432" marR="27432" marT="27432" anchor="ctr">
                    <a:solidFill>
                      <a:srgbClr val="FFFFFF"/>
                    </a:solidFill>
                  </a:tcPr>
                </a:tc>
                <a:tc>
                  <a:txBody>
                    <a:bodyPr/>
                    <a:lstStyle/>
                    <a:p>
                      <a:r>
                        <a:rPr lang="en-US" sz="700" dirty="0">
                          <a:solidFill>
                            <a:srgbClr val="333333"/>
                          </a:solidFill>
                          <a:latin typeface="Arial" pitchFamily="34" charset="0"/>
                        </a:rPr>
                        <a:t>1/17/2016 10:34:01</a:t>
                      </a:r>
                    </a:p>
                  </a:txBody>
                  <a:tcPr marL="27432" marR="27432" marT="27432" anchor="ctr">
                    <a:solidFill>
                      <a:srgbClr val="FFFFFF"/>
                    </a:solidFill>
                  </a:tcPr>
                </a:tc>
                <a:tc>
                  <a:txBody>
                    <a:bodyPr/>
                    <a:lstStyle/>
                    <a:p>
                      <a:r>
                        <a:rPr lang="en-US" sz="700" dirty="0">
                          <a:solidFill>
                            <a:srgbClr val="333333"/>
                          </a:solidFill>
                          <a:latin typeface="Arial" pitchFamily="34" charset="0"/>
                        </a:rPr>
                        <a:t>1/17/2016 12:42:06</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2.1h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2016-000043</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3</a:t>
                      </a:r>
                    </a:p>
                  </a:txBody>
                  <a:tcPr marL="27432" marR="27432" marT="27432" anchor="ctr">
                    <a:solidFill>
                      <a:srgbClr val="FFFFFF"/>
                    </a:solidFill>
                  </a:tcPr>
                </a:tc>
                <a:tc>
                  <a:txBody>
                    <a:bodyPr/>
                    <a:lstStyle/>
                    <a:p>
                      <a:r>
                        <a:rPr lang="en-US" sz="700" dirty="0">
                          <a:solidFill>
                            <a:srgbClr val="333333"/>
                          </a:solidFill>
                          <a:latin typeface="Arial" pitchFamily="34" charset="0"/>
                        </a:rPr>
                        <a:t>Fire: 9 | EMS: 0 | Other: 10</a:t>
                      </a:r>
                    </a:p>
                  </a:txBody>
                  <a:tcPr marL="27432" marR="27432" marT="27432" anchor="ctr">
                    <a:solidFill>
                      <a:srgbClr val="FFFFFF"/>
                    </a:solidFill>
                  </a:tcPr>
                </a:tc>
                <a:tc>
                  <a:txBody>
                    <a:bodyPr/>
                    <a:lstStyle/>
                    <a:p>
                      <a:r>
                        <a:rPr lang="en-US" sz="700" dirty="0">
                          <a:solidFill>
                            <a:srgbClr val="333333"/>
                          </a:solidFill>
                          <a:latin typeface="Arial" pitchFamily="34" charset="0"/>
                        </a:rPr>
                        <a:t>Open area, outside; included are farmland, field; heat source: Spontaneous combustion, chemical reaction; material: Heavy vegetation - not crop, including trees</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extLst>
                  <a:ext uri="{0D108BD9-81ED-4DB2-BD59-A6C34878D82A}">
                    <a16:rowId xmlns:a16="http://schemas.microsoft.com/office/drawing/2014/main" val="10001"/>
                  </a:ext>
                </a:extLst>
              </a:tr>
              <a:tr h="1364742">
                <a:tc>
                  <a:txBody>
                    <a:bodyPr/>
                    <a:lstStyle/>
                    <a:p>
                      <a:pPr algn="ctr"/>
                      <a:r>
                        <a:rPr lang="en-US" sz="700" b="1" dirty="0">
                          <a:solidFill>
                            <a:srgbClr val="C0392B"/>
                          </a:solidFill>
                          <a:latin typeface="Arial" pitchFamily="34" charset="0"/>
                        </a:rPr>
                        <a:t>13</a:t>
                      </a:r>
                    </a:p>
                  </a:txBody>
                  <a:tcPr marL="27432" marR="27432" marT="27432" anchor="ctr">
                    <a:solidFill>
                      <a:srgbClr val="F2F2F2"/>
                    </a:solidFill>
                  </a:tcPr>
                </a:tc>
                <a:tc>
                  <a:txBody>
                    <a:bodyPr/>
                    <a:lstStyle/>
                    <a:p>
                      <a:r>
                        <a:rPr lang="en-US" sz="700" dirty="0">
                          <a:solidFill>
                            <a:srgbClr val="333333"/>
                          </a:solidFill>
                          <a:latin typeface="Arial" pitchFamily="34" charset="0"/>
                        </a:rPr>
                        <a:t>3/31/2016</a:t>
                      </a:r>
                    </a:p>
                  </a:txBody>
                  <a:tcPr marL="27432" marR="27432" marT="27432" anchor="ctr">
                    <a:solidFill>
                      <a:srgbClr val="F2F2F2"/>
                    </a:solidFill>
                  </a:tcPr>
                </a:tc>
                <a:tc>
                  <a:txBody>
                    <a:bodyPr/>
                    <a:lstStyle/>
                    <a:p>
                      <a:r>
                        <a:rPr lang="en-US" sz="700" dirty="0">
                          <a:solidFill>
                            <a:srgbClr val="333333"/>
                          </a:solidFill>
                          <a:latin typeface="Arial" pitchFamily="34" charset="0"/>
                        </a:rPr>
                        <a:t>3/31/2016 11:53:10</a:t>
                      </a:r>
                    </a:p>
                  </a:txBody>
                  <a:tcPr marL="27432" marR="27432" marT="27432" anchor="ctr">
                    <a:solidFill>
                      <a:srgbClr val="F2F2F2"/>
                    </a:solidFill>
                  </a:tcPr>
                </a:tc>
                <a:tc>
                  <a:txBody>
                    <a:bodyPr/>
                    <a:lstStyle/>
                    <a:p>
                      <a:r>
                        <a:rPr lang="en-US" sz="700" dirty="0">
                          <a:solidFill>
                            <a:srgbClr val="333333"/>
                          </a:solidFill>
                          <a:latin typeface="Arial" pitchFamily="34" charset="0"/>
                        </a:rPr>
                        <a:t>3/31/2016 12:29:35</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0.6h</a:t>
                      </a:r>
                    </a:p>
                  </a:txBody>
                  <a:tcPr marL="27432" marR="27432" marT="27432" anchor="ctr">
                    <a:solidFill>
                      <a:srgbClr val="F2F2F2"/>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2016-000187 + 2016-000200-A</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Fire: 2 | EMS: 0 | Other: 2</a:t>
                      </a:r>
                    </a:p>
                  </a:txBody>
                  <a:tcPr marL="27432" marR="27432" marT="27432" anchor="ctr">
                    <a:solidFill>
                      <a:srgbClr val="F2F2F2"/>
                    </a:solidFill>
                  </a:tcPr>
                </a:tc>
                <a:tc>
                  <a:txBody>
                    <a:bodyPr/>
                    <a:lstStyle/>
                    <a:p>
                      <a:r>
                        <a:rPr lang="en-US" sz="700" dirty="0">
                          <a:solidFill>
                            <a:srgbClr val="333333"/>
                          </a:solidFill>
                          <a:latin typeface="Arial" pitchFamily="34" charset="0"/>
                        </a:rPr>
                        <a:t>Fire: 5 | EMS: 1 | Other: 4</a:t>
                      </a:r>
                    </a:p>
                  </a:txBody>
                  <a:tcPr marL="27432" marR="27432" marT="27432" anchor="ctr">
                    <a:solidFill>
                      <a:srgbClr val="F2F2F2"/>
                    </a:solidFill>
                  </a:tcPr>
                </a:tc>
                <a:tc>
                  <a:txBody>
                    <a:bodyPr/>
                    <a:lstStyle/>
                    <a:p>
                      <a:r>
                        <a:rPr lang="en-US" sz="700" dirty="0">
                          <a:solidFill>
                            <a:srgbClr val="333333"/>
                          </a:solidFill>
                          <a:latin typeface="Arial" pitchFamily="34" charset="0"/>
                        </a:rPr>
                        <a:t>Outside area, other; heat source: Spontaneous combustion, chemical reaction; material: Heavy vegetation - not crop, including trees</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extLst>
                  <a:ext uri="{0D108BD9-81ED-4DB2-BD59-A6C34878D82A}">
                    <a16:rowId xmlns:a16="http://schemas.microsoft.com/office/drawing/2014/main" val="10002"/>
                  </a:ext>
                </a:extLst>
              </a:tr>
              <a:tr h="1364742">
                <a:tc>
                  <a:txBody>
                    <a:bodyPr/>
                    <a:lstStyle/>
                    <a:p>
                      <a:pPr algn="ctr"/>
                      <a:r>
                        <a:rPr lang="en-US" sz="700" b="1" dirty="0">
                          <a:solidFill>
                            <a:srgbClr val="C0392B"/>
                          </a:solidFill>
                          <a:latin typeface="Arial" pitchFamily="34" charset="0"/>
                        </a:rPr>
                        <a:t>14</a:t>
                      </a:r>
                    </a:p>
                  </a:txBody>
                  <a:tcPr marL="27432" marR="27432" marT="27432" anchor="ctr">
                    <a:solidFill>
                      <a:srgbClr val="FFFFFF"/>
                    </a:solidFill>
                  </a:tcPr>
                </a:tc>
                <a:tc>
                  <a:txBody>
                    <a:bodyPr/>
                    <a:lstStyle/>
                    <a:p>
                      <a:r>
                        <a:rPr lang="en-US" sz="700" dirty="0">
                          <a:solidFill>
                            <a:srgbClr val="333333"/>
                          </a:solidFill>
                          <a:latin typeface="Arial" pitchFamily="34" charset="0"/>
                        </a:rPr>
                        <a:t>6/1/2016</a:t>
                      </a:r>
                    </a:p>
                  </a:txBody>
                  <a:tcPr marL="27432" marR="27432" marT="27432" anchor="ctr">
                    <a:solidFill>
                      <a:srgbClr val="FFFFFF"/>
                    </a:solidFill>
                  </a:tcPr>
                </a:tc>
                <a:tc>
                  <a:txBody>
                    <a:bodyPr/>
                    <a:lstStyle/>
                    <a:p>
                      <a:r>
                        <a:rPr lang="en-US" sz="700" dirty="0">
                          <a:solidFill>
                            <a:srgbClr val="333333"/>
                          </a:solidFill>
                          <a:latin typeface="Arial" pitchFamily="34" charset="0"/>
                        </a:rPr>
                        <a:t>6/1/2016 13:54:03</a:t>
                      </a:r>
                    </a:p>
                  </a:txBody>
                  <a:tcPr marL="27432" marR="27432" marT="27432" anchor="ctr">
                    <a:solidFill>
                      <a:srgbClr val="FFFFFF"/>
                    </a:solidFill>
                  </a:tcPr>
                </a:tc>
                <a:tc>
                  <a:txBody>
                    <a:bodyPr/>
                    <a:lstStyle/>
                    <a:p>
                      <a:r>
                        <a:rPr lang="en-US" sz="700" dirty="0">
                          <a:solidFill>
                            <a:srgbClr val="333333"/>
                          </a:solidFill>
                          <a:latin typeface="Arial" pitchFamily="34" charset="0"/>
                        </a:rPr>
                        <a:t>6/1/2016 14:26:12</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0.5h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2016-000302</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1</a:t>
                      </a:r>
                    </a:p>
                  </a:txBody>
                  <a:tcPr marL="27432" marR="27432" marT="27432" anchor="ctr">
                    <a:solidFill>
                      <a:srgbClr val="FFFFFF"/>
                    </a:solidFill>
                  </a:tcPr>
                </a:tc>
                <a:tc>
                  <a:txBody>
                    <a:bodyPr/>
                    <a:lstStyle/>
                    <a:p>
                      <a:r>
                        <a:rPr lang="en-US" sz="700" dirty="0">
                          <a:solidFill>
                            <a:srgbClr val="333333"/>
                          </a:solidFill>
                          <a:latin typeface="Arial" pitchFamily="34" charset="0"/>
                        </a:rPr>
                        <a:t>Fire: 9 | EMS: 0 | Other: 8</a:t>
                      </a:r>
                    </a:p>
                  </a:txBody>
                  <a:tcPr marL="27432" marR="27432" marT="27432" anchor="ctr">
                    <a:solidFill>
                      <a:srgbClr val="FFFFFF"/>
                    </a:solidFill>
                  </a:tcPr>
                </a:tc>
                <a:tc>
                  <a:txBody>
                    <a:bodyPr/>
                    <a:lstStyle/>
                    <a:p>
                      <a:r>
                        <a:rPr lang="en-US" sz="700" dirty="0">
                          <a:solidFill>
                            <a:srgbClr val="333333"/>
                          </a:solidFill>
                          <a:latin typeface="Arial" pitchFamily="34" charset="0"/>
                        </a:rPr>
                        <a:t>Outside area, other; heat source: Spontaneous combustion, chemical reaction; material: Heavy vegetation - not crop, including trees</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extLst>
                  <a:ext uri="{0D108BD9-81ED-4DB2-BD59-A6C34878D82A}">
                    <a16:rowId xmlns:a16="http://schemas.microsoft.com/office/drawing/2014/main" val="10003"/>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(6 of 11)</a:t>
            </a:r>
            <a:endParaRPr lang="en-US" sz="2800" dirty="0"/>
          </a:p>
        </p:txBody>
      </p:sp>
      <p:graphicFrame>
        <p:nvGraphicFramePr>
          <p:cNvPr id="500" name="IncidentTableFull"/>
          <p:cNvGraphicFramePr>
            <a:graphicFrameLocks noGrp="1"/>
          </p:cNvGraphicFramePr>
          <p:nvPr>
            <p:extLst>
              <p:ext uri="{D42A27DB-BD31-4B8C-83A1-F6EECF244321}">
                <p14:modId xmlns:p14="http://schemas.microsoft.com/office/powerpoint/2010/main" val="1443476653"/>
              </p:ext>
            </p:extLst>
          </p:nvPr>
        </p:nvGraphicFramePr>
        <p:xfrm>
          <a:off x="365760" y="1300000"/>
          <a:ext cx="11449000" cy="4413123"/>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535724">
                  <a:extLst>
                    <a:ext uri="{9D8B030D-6E8A-4147-A177-3AD203B41FA5}">
                      <a16:colId xmlns:a16="http://schemas.microsoft.com/office/drawing/2014/main" val="20004"/>
                    </a:ext>
                  </a:extLst>
                </a:gridCol>
                <a:gridCol w="699276">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884682">
                <a:tc>
                  <a:txBody>
                    <a:bodyPr/>
                    <a:lstStyle/>
                    <a:p>
                      <a:pPr algn="ctr"/>
                      <a:r>
                        <a:rPr lang="en-US" sz="700" b="1" dirty="0">
                          <a:solidFill>
                            <a:srgbClr val="C0392B"/>
                          </a:solidFill>
                          <a:latin typeface="Arial" pitchFamily="34" charset="0"/>
                        </a:rPr>
                        <a:t>15</a:t>
                      </a:r>
                    </a:p>
                  </a:txBody>
                  <a:tcPr marL="27432" marR="27432" marT="27432" anchor="ctr">
                    <a:solidFill>
                      <a:srgbClr val="FFFFFF"/>
                    </a:solidFill>
                  </a:tcPr>
                </a:tc>
                <a:tc>
                  <a:txBody>
                    <a:bodyPr/>
                    <a:lstStyle/>
                    <a:p>
                      <a:r>
                        <a:rPr lang="en-US" sz="700" dirty="0">
                          <a:solidFill>
                            <a:srgbClr val="333333"/>
                          </a:solidFill>
                          <a:latin typeface="Arial" pitchFamily="34" charset="0"/>
                        </a:rPr>
                        <a:t>8/17/2016</a:t>
                      </a:r>
                    </a:p>
                  </a:txBody>
                  <a:tcPr marL="27432" marR="27432" marT="27432" anchor="ctr">
                    <a:solidFill>
                      <a:srgbClr val="FFFFFF"/>
                    </a:solidFill>
                  </a:tcPr>
                </a:tc>
                <a:tc>
                  <a:txBody>
                    <a:bodyPr/>
                    <a:lstStyle/>
                    <a:p>
                      <a:r>
                        <a:rPr lang="en-US" sz="700" dirty="0">
                          <a:solidFill>
                            <a:srgbClr val="333333"/>
                          </a:solidFill>
                          <a:latin typeface="Arial" pitchFamily="34" charset="0"/>
                        </a:rPr>
                        <a:t>8/17/2016 10:56:05</a:t>
                      </a:r>
                    </a:p>
                  </a:txBody>
                  <a:tcPr marL="27432" marR="27432" marT="27432" anchor="ctr">
                    <a:solidFill>
                      <a:srgbClr val="FFFFFF"/>
                    </a:solidFill>
                  </a:tcPr>
                </a:tc>
                <a:tc>
                  <a:txBody>
                    <a:bodyPr/>
                    <a:lstStyle/>
                    <a:p>
                      <a:r>
                        <a:rPr lang="en-US" sz="700" dirty="0">
                          <a:solidFill>
                            <a:srgbClr val="333333"/>
                          </a:solidFill>
                          <a:latin typeface="Arial" pitchFamily="34" charset="0"/>
                        </a:rPr>
                        <a:t>8/17/2016 11:24:56</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0.5h</a:t>
                      </a:r>
                    </a:p>
                  </a:txBody>
                  <a:tcPr marL="27432" marR="27432" marT="27432" anchor="ctr">
                    <a:solidFill>
                      <a:srgbClr val="FFFFFF"/>
                    </a:solidFill>
                  </a:tcPr>
                </a:tc>
                <a:tc>
                  <a:txBody>
                    <a:bodyPr/>
                    <a:lstStyle/>
                    <a:p>
                      <a:r>
                        <a:rPr lang="en-US" sz="700" dirty="0">
                          <a:solidFill>
                            <a:srgbClr val="333333"/>
                          </a:solidFill>
                          <a:latin typeface="Arial" pitchFamily="34" charset="0"/>
                        </a:rPr>
                        <a:t>MEDICAL/EMS — NOT a fire (NFIRS 311, "Medical assist, assist EMS crew")</a:t>
                      </a:r>
                    </a:p>
                  </a:txBody>
                  <a:tcPr marL="27432" marR="27432" marT="27432" anchor="ctr">
                    <a:solidFill>
                      <a:srgbClr val="FFFFFF"/>
                    </a:solidFill>
                  </a:tcPr>
                </a:tc>
                <a:tc>
                  <a:txBody>
                    <a:bodyPr/>
                    <a:lstStyle/>
                    <a:p>
                      <a:r>
                        <a:rPr lang="en-US" sz="700" dirty="0">
                          <a:solidFill>
                            <a:srgbClr val="333333"/>
                          </a:solidFill>
                          <a:latin typeface="Arial" pitchFamily="34" charset="0"/>
                        </a:rPr>
                        <a:t>2016-000442 + 2016-000511-A</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0 | EMS: 0 | Other: 1</a:t>
                      </a:r>
                    </a:p>
                  </a:txBody>
                  <a:tcPr marL="27432" marR="27432" marT="27432" anchor="ctr">
                    <a:solidFill>
                      <a:srgbClr val="FFFFFF"/>
                    </a:solidFill>
                  </a:tcPr>
                </a:tc>
                <a:tc>
                  <a:txBody>
                    <a:bodyPr/>
                    <a:lstStyle/>
                    <a:p>
                      <a:r>
                        <a:rPr lang="en-US" sz="700" dirty="0">
                          <a:solidFill>
                            <a:srgbClr val="333333"/>
                          </a:solidFill>
                          <a:latin typeface="Arial" pitchFamily="34" charset="0"/>
                        </a:rPr>
                        <a:t>Fire: 0 | EMS: 0 | Other: 1</a:t>
                      </a:r>
                    </a:p>
                  </a:txBody>
                  <a:tcPr marL="27432" marR="27432" marT="27432" anchor="ctr">
                    <a:solidFill>
                      <a:srgbClr val="FFFFFF"/>
                    </a:solidFill>
                  </a:tcPr>
                </a:tc>
                <a:tc>
                  <a:txBody>
                    <a:bodyPr/>
                    <a:lstStyle/>
                    <a:p>
                      <a:r>
                        <a:rPr lang="en-US" sz="700" dirty="0">
                          <a:solidFill>
                            <a:srgbClr val="333333"/>
                          </a:solidFill>
                          <a:latin typeface="Arial" pitchFamily="34" charset="0"/>
                        </a:rPr>
                        <a:t>N/A — medical call</a:t>
                      </a:r>
                    </a:p>
                  </a:txBody>
                  <a:tcPr marL="27432" marR="27432" marT="27432" anchor="ctr">
                    <a:solidFill>
                      <a:srgbClr val="FFFFFF"/>
                    </a:solidFill>
                  </a:tcPr>
                </a:tc>
                <a:tc>
                  <a:txBody>
                    <a:bodyPr/>
                    <a:lstStyle/>
                    <a:p>
                      <a:r>
                        <a:rPr lang="en-US" sz="700" dirty="0">
                          <a:solidFill>
                            <a:srgbClr val="333333"/>
                          </a:solidFill>
                          <a:latin typeface="Arial" pitchFamily="34" charset="0"/>
                        </a:rPr>
                        <a:t>Companion record 2016-000511-A logged 1 minute later as an ALS (Advanced Life Support) medical response at the same site. Included here only because it is a same-address emergency response; it is NOT a fire event and should not be counted toward fire totals.</a:t>
                      </a:r>
                    </a:p>
                  </a:txBody>
                  <a:tcPr marL="27432" marR="27432" marT="27432" anchor="ctr">
                    <a:solidFill>
                      <a:srgbClr val="FFFFFF"/>
                    </a:solidFill>
                  </a:tcPr>
                </a:tc>
                <a:extLst>
                  <a:ext uri="{0D108BD9-81ED-4DB2-BD59-A6C34878D82A}">
                    <a16:rowId xmlns:a16="http://schemas.microsoft.com/office/drawing/2014/main" val="10001"/>
                  </a:ext>
                </a:extLst>
              </a:tr>
              <a:tr h="1724787">
                <a:tc>
                  <a:txBody>
                    <a:bodyPr/>
                    <a:lstStyle/>
                    <a:p>
                      <a:pPr algn="ctr"/>
                      <a:r>
                        <a:rPr lang="en-US" sz="700" b="1" dirty="0">
                          <a:solidFill>
                            <a:srgbClr val="C0392B"/>
                          </a:solidFill>
                          <a:latin typeface="Arial" pitchFamily="34" charset="0"/>
                        </a:rPr>
                        <a:t>16</a:t>
                      </a:r>
                    </a:p>
                  </a:txBody>
                  <a:tcPr marL="27432" marR="27432" marT="27432" anchor="ctr">
                    <a:solidFill>
                      <a:srgbClr val="F2F2F2"/>
                    </a:solidFill>
                  </a:tcPr>
                </a:tc>
                <a:tc>
                  <a:txBody>
                    <a:bodyPr/>
                    <a:lstStyle/>
                    <a:p>
                      <a:r>
                        <a:rPr lang="en-US" sz="700" dirty="0">
                          <a:solidFill>
                            <a:srgbClr val="333333"/>
                          </a:solidFill>
                          <a:latin typeface="Arial" pitchFamily="34" charset="0"/>
                        </a:rPr>
                        <a:t>9/25/2016</a:t>
                      </a:r>
                    </a:p>
                  </a:txBody>
                  <a:tcPr marL="27432" marR="27432" marT="27432" anchor="ctr">
                    <a:solidFill>
                      <a:srgbClr val="F2F2F2"/>
                    </a:solidFill>
                  </a:tcPr>
                </a:tc>
                <a:tc>
                  <a:txBody>
                    <a:bodyPr/>
                    <a:lstStyle/>
                    <a:p>
                      <a:r>
                        <a:rPr lang="en-US" sz="700" dirty="0">
                          <a:solidFill>
                            <a:srgbClr val="333333"/>
                          </a:solidFill>
                          <a:latin typeface="Arial" pitchFamily="34" charset="0"/>
                        </a:rPr>
                        <a:t>9/25/2016 21:10:51</a:t>
                      </a:r>
                    </a:p>
                  </a:txBody>
                  <a:tcPr marL="27432" marR="27432" marT="27432" anchor="ctr">
                    <a:solidFill>
                      <a:srgbClr val="F2F2F2"/>
                    </a:solidFill>
                  </a:tcPr>
                </a:tc>
                <a:tc>
                  <a:txBody>
                    <a:bodyPr/>
                    <a:lstStyle/>
                    <a:p>
                      <a:r>
                        <a:rPr lang="en-US" sz="700" dirty="0">
                          <a:solidFill>
                            <a:srgbClr val="333333"/>
                          </a:solidFill>
                          <a:latin typeface="Arial" pitchFamily="34" charset="0"/>
                        </a:rPr>
                        <a:t>Not recorded — record never completed</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Unknown (incomplete record)</a:t>
                      </a:r>
                    </a:p>
                  </a:txBody>
                  <a:tcPr marL="27432" marR="27432" marT="27432" anchor="ctr">
                    <a:solidFill>
                      <a:srgbClr val="F2F2F2"/>
                    </a:solidFill>
                  </a:tcPr>
                </a:tc>
                <a:tc>
                  <a:txBody>
                    <a:bodyPr/>
                    <a:lstStyle/>
                    <a:p>
                      <a:r>
                        <a:rPr lang="en-US" sz="700" dirty="0">
                          <a:solidFill>
                            <a:srgbClr val="333333"/>
                          </a:solidFill>
                          <a:latin typeface="Arial" pitchFamily="34" charset="0"/>
                        </a:rPr>
                        <a:t>UNRESOLVED FIRE CALL — record left blank/never finalized</a:t>
                      </a:r>
                    </a:p>
                  </a:txBody>
                  <a:tcPr marL="27432" marR="27432" marT="27432" anchor="ctr">
                    <a:solidFill>
                      <a:srgbClr val="F2F2F2"/>
                    </a:solidFill>
                  </a:tcPr>
                </a:tc>
                <a:tc>
                  <a:txBody>
                    <a:bodyPr/>
                    <a:lstStyle/>
                    <a:p>
                      <a:r>
                        <a:rPr lang="en-US" sz="700" dirty="0">
                          <a:solidFill>
                            <a:srgbClr val="333333"/>
                          </a:solidFill>
                          <a:latin typeface="Arial" pitchFamily="34" charset="0"/>
                        </a:rPr>
                        <a:t>2016-000603-A</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Unknown (blank record)</a:t>
                      </a:r>
                    </a:p>
                  </a:txBody>
                  <a:tcPr marL="27432" marR="27432" marT="27432" anchor="ctr">
                    <a:solidFill>
                      <a:srgbClr val="F2F2F2"/>
                    </a:solidFill>
                  </a:tcPr>
                </a:tc>
                <a:tc>
                  <a:txBody>
                    <a:bodyPr/>
                    <a:lstStyle/>
                    <a:p>
                      <a:r>
                        <a:rPr lang="en-US" sz="700" dirty="0">
                          <a:solidFill>
                            <a:srgbClr val="333333"/>
                          </a:solidFill>
                          <a:latin typeface="Arial" pitchFamily="34" charset="0"/>
                        </a:rPr>
                        <a:t>Millwood FD and Briarcliff Manor FD dispatched (per Millwood news item); tankers requested from Pleasantville FD HQ, Croton-on-Hudson FD, and Pocantico Hills FD</a:t>
                      </a:r>
                    </a:p>
                  </a:txBody>
                  <a:tcPr marL="27432" marR="27432" marT="27432" anchor="ctr">
                    <a:solidFill>
                      <a:srgbClr val="F2F2F2"/>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Casualty-page signal type logged only as "FIRE - MA (Unrecognized Signal Type)"</a:t>
                      </a:r>
                    </a:p>
                  </a:txBody>
                  <a:tcPr marL="27432" marR="27432" marT="27432" anchor="ctr">
                    <a:solidFill>
                      <a:srgbClr val="F2F2F2"/>
                    </a:solidFill>
                  </a:tcPr>
                </a:tc>
                <a:tc>
                  <a:txBody>
                    <a:bodyPr/>
                    <a:lstStyle/>
                    <a:p>
                      <a:r>
                        <a:rPr lang="en-US" sz="700" dirty="0">
                          <a:solidFill>
                            <a:srgbClr val="333333"/>
                          </a:solidFill>
                          <a:latin typeface="Arial" pitchFamily="34" charset="0"/>
                        </a:rPr>
                        <a:t>This NFIRS record was never filled in beyond the incident number/timestamp. The evening dispatch time (9:10-9:15 PM) closely matches a Millwood Fire Company news item describing a large brush fire dispatch "at around 9:15 yesterday night" to the "Mt. Pleasant Town Dump" on Claybird Lane, with tankers requested from three mutual-aid departments — this appears to be the true start of the fire that was then logged the next afternoon (9/26/2016) as incident 2016-000518. If so, the "official" 9/26 fire record understates the true duration of this event by roughly 20 hours.</a:t>
                      </a:r>
                    </a:p>
                  </a:txBody>
                  <a:tcPr marL="27432" marR="27432" marT="27432" anchor="ctr">
                    <a:solidFill>
                      <a:srgbClr val="F2F2F2"/>
                    </a:solidFill>
                  </a:tcPr>
                </a:tc>
                <a:extLst>
                  <a:ext uri="{0D108BD9-81ED-4DB2-BD59-A6C34878D82A}">
                    <a16:rowId xmlns:a16="http://schemas.microsoft.com/office/drawing/2014/main" val="10002"/>
                  </a:ext>
                </a:extLst>
              </a:tr>
              <a:tr h="1364742">
                <a:tc>
                  <a:txBody>
                    <a:bodyPr/>
                    <a:lstStyle/>
                    <a:p>
                      <a:pPr algn="ctr"/>
                      <a:r>
                        <a:rPr lang="en-US" sz="700" b="1" dirty="0">
                          <a:solidFill>
                            <a:srgbClr val="C0392B"/>
                          </a:solidFill>
                          <a:latin typeface="Arial" pitchFamily="34" charset="0"/>
                        </a:rPr>
                        <a:t>17</a:t>
                      </a:r>
                    </a:p>
                  </a:txBody>
                  <a:tcPr marL="27432" marR="27432" marT="27432" anchor="ctr">
                    <a:solidFill>
                      <a:srgbClr val="FFFFFF"/>
                    </a:solidFill>
                  </a:tcPr>
                </a:tc>
                <a:tc>
                  <a:txBody>
                    <a:bodyPr/>
                    <a:lstStyle/>
                    <a:p>
                      <a:r>
                        <a:rPr lang="en-US" sz="700" dirty="0">
                          <a:solidFill>
                            <a:srgbClr val="333333"/>
                          </a:solidFill>
                          <a:latin typeface="Arial" pitchFamily="34" charset="0"/>
                        </a:rPr>
                        <a:t>9/26/2016</a:t>
                      </a:r>
                    </a:p>
                  </a:txBody>
                  <a:tcPr marL="27432" marR="27432" marT="27432" anchor="ctr">
                    <a:solidFill>
                      <a:srgbClr val="FFFFFF"/>
                    </a:solidFill>
                  </a:tcPr>
                </a:tc>
                <a:tc>
                  <a:txBody>
                    <a:bodyPr/>
                    <a:lstStyle/>
                    <a:p>
                      <a:r>
                        <a:rPr lang="en-US" sz="700" dirty="0">
                          <a:solidFill>
                            <a:srgbClr val="333333"/>
                          </a:solidFill>
                          <a:latin typeface="Arial" pitchFamily="34" charset="0"/>
                        </a:rPr>
                        <a:t>9/26/2016 17:10:48</a:t>
                      </a:r>
                    </a:p>
                  </a:txBody>
                  <a:tcPr marL="27432" marR="27432" marT="27432" anchor="ctr">
                    <a:solidFill>
                      <a:srgbClr val="FFFFFF"/>
                    </a:solidFill>
                  </a:tcPr>
                </a:tc>
                <a:tc>
                  <a:txBody>
                    <a:bodyPr/>
                    <a:lstStyle/>
                    <a:p>
                      <a:r>
                        <a:rPr lang="en-US" sz="700" dirty="0">
                          <a:solidFill>
                            <a:srgbClr val="333333"/>
                          </a:solidFill>
                          <a:latin typeface="Arial" pitchFamily="34" charset="0"/>
                        </a:rPr>
                        <a:t>9/26/2016 21:44:37</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4.6h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2016-000518 + 2016-000606-A</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3 | EMS: 0 | Other: 3</a:t>
                      </a:r>
                    </a:p>
                  </a:txBody>
                  <a:tcPr marL="27432" marR="27432" marT="27432" anchor="ctr">
                    <a:solidFill>
                      <a:srgbClr val="FFFFFF"/>
                    </a:solidFill>
                  </a:tcPr>
                </a:tc>
                <a:tc>
                  <a:txBody>
                    <a:bodyPr/>
                    <a:lstStyle/>
                    <a:p>
                      <a:r>
                        <a:rPr lang="en-US" sz="700" dirty="0">
                          <a:solidFill>
                            <a:srgbClr val="333333"/>
                          </a:solidFill>
                          <a:latin typeface="Arial" pitchFamily="34" charset="0"/>
                        </a:rPr>
                        <a:t>Fire: 13 | EMS: 0 | Other: 8</a:t>
                      </a:r>
                    </a:p>
                  </a:txBody>
                  <a:tcPr marL="27432" marR="27432" marT="27432" anchor="ctr">
                    <a:solidFill>
                      <a:srgbClr val="FFFFFF"/>
                    </a:solidFill>
                  </a:tcPr>
                </a:tc>
                <a:tc>
                  <a:txBody>
                    <a:bodyPr/>
                    <a:lstStyle/>
                    <a:p>
                      <a:r>
                        <a:rPr lang="en-US" sz="700" dirty="0">
                          <a:solidFill>
                            <a:srgbClr val="333333"/>
                          </a:solidFill>
                          <a:latin typeface="Arial" pitchFamily="34" charset="0"/>
                        </a:rPr>
                        <a:t>Outside area, other; heat source: Spontaneous combustion, chemical reaction; material: Heavy vegetation - not crop, including trees</a:t>
                      </a:r>
                    </a:p>
                  </a:txBody>
                  <a:tcPr marL="27432" marR="27432" marT="27432" anchor="ctr">
                    <a:solidFill>
                      <a:srgbClr val="FFFFFF"/>
                    </a:solidFill>
                  </a:tcPr>
                </a:tc>
                <a:tc>
                  <a:txBody>
                    <a:bodyPr/>
                    <a:lstStyle/>
                    <a:p>
                      <a:r>
                        <a:rPr lang="en-US" sz="700" dirty="0">
                          <a:solidFill>
                            <a:srgbClr val="333333"/>
                          </a:solidFill>
                          <a:latin typeface="Arial" pitchFamily="34" charset="0"/>
                        </a:rPr>
                        <a:t>4 hr 33 min official duration (5:10 PM-9:44 PM); see prior row — may actually have begun the evening before.</a:t>
                      </a:r>
                    </a:p>
                  </a:txBody>
                  <a:tcPr marL="27432" marR="27432" marT="27432" anchor="ctr">
                    <a:solidFill>
                      <a:srgbClr val="FFFFFF"/>
                    </a:solidFill>
                  </a:tcPr>
                </a:tc>
                <a:extLst>
                  <a:ext uri="{0D108BD9-81ED-4DB2-BD59-A6C34878D82A}">
                    <a16:rowId xmlns:a16="http://schemas.microsoft.com/office/drawing/2014/main" val="10003"/>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(7 of 11)</a:t>
            </a:r>
            <a:endParaRPr lang="en-US" sz="2800" dirty="0"/>
          </a:p>
        </p:txBody>
      </p:sp>
      <p:graphicFrame>
        <p:nvGraphicFramePr>
          <p:cNvPr id="500" name="IncidentTableFull"/>
          <p:cNvGraphicFramePr>
            <a:graphicFrameLocks noGrp="1"/>
          </p:cNvGraphicFramePr>
          <p:nvPr/>
        </p:nvGraphicFramePr>
        <p:xfrm>
          <a:off x="365760" y="1300000"/>
          <a:ext cx="11449000" cy="4054983"/>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1604772">
                <a:tc>
                  <a:txBody>
                    <a:bodyPr/>
                    <a:lstStyle/>
                    <a:p>
                      <a:pPr algn="ctr"/>
                      <a:r>
                        <a:rPr lang="en-US" sz="700" b="1" dirty="0">
                          <a:solidFill>
                            <a:srgbClr val="C0392B"/>
                          </a:solidFill>
                          <a:latin typeface="Arial" pitchFamily="34" charset="0"/>
                        </a:rPr>
                        <a:t>18</a:t>
                      </a:r>
                    </a:p>
                  </a:txBody>
                  <a:tcPr marL="27432" marR="27432" marT="27432" anchor="ctr">
                    <a:solidFill>
                      <a:srgbClr val="FFFFFF"/>
                    </a:solidFill>
                  </a:tcPr>
                </a:tc>
                <a:tc>
                  <a:txBody>
                    <a:bodyPr/>
                    <a:lstStyle/>
                    <a:p>
                      <a:r>
                        <a:rPr lang="en-US" sz="700" dirty="0">
                          <a:solidFill>
                            <a:srgbClr val="333333"/>
                          </a:solidFill>
                          <a:latin typeface="Arial" pitchFamily="34" charset="0"/>
                        </a:rPr>
                        <a:t>9/28/2016</a:t>
                      </a:r>
                    </a:p>
                  </a:txBody>
                  <a:tcPr marL="27432" marR="27432" marT="27432" anchor="ctr">
                    <a:solidFill>
                      <a:srgbClr val="FFFFFF"/>
                    </a:solidFill>
                  </a:tcPr>
                </a:tc>
                <a:tc>
                  <a:txBody>
                    <a:bodyPr/>
                    <a:lstStyle/>
                    <a:p>
                      <a:r>
                        <a:rPr lang="en-US" sz="700" dirty="0">
                          <a:solidFill>
                            <a:srgbClr val="333333"/>
                          </a:solidFill>
                          <a:latin typeface="Arial" pitchFamily="34" charset="0"/>
                        </a:rPr>
                        <a:t>9/28/2016 7:25:51</a:t>
                      </a:r>
                    </a:p>
                  </a:txBody>
                  <a:tcPr marL="27432" marR="27432" marT="27432" anchor="ctr">
                    <a:solidFill>
                      <a:srgbClr val="FFFFFF"/>
                    </a:solidFill>
                  </a:tcPr>
                </a:tc>
                <a:tc>
                  <a:txBody>
                    <a:bodyPr/>
                    <a:lstStyle/>
                    <a:p>
                      <a:r>
                        <a:rPr lang="en-US" sz="700" dirty="0">
                          <a:solidFill>
                            <a:srgbClr val="333333"/>
                          </a:solidFill>
                          <a:latin typeface="Arial" pitchFamily="34" charset="0"/>
                        </a:rPr>
                        <a:t>9/28/2016 8:15:47</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0.8h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2016-000519</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1</a:t>
                      </a:r>
                    </a:p>
                  </a:txBody>
                  <a:tcPr marL="27432" marR="27432" marT="27432" anchor="ctr">
                    <a:solidFill>
                      <a:srgbClr val="FFFFFF"/>
                    </a:solidFill>
                  </a:tcPr>
                </a:tc>
                <a:tc>
                  <a:txBody>
                    <a:bodyPr/>
                    <a:lstStyle/>
                    <a:p>
                      <a:r>
                        <a:rPr lang="en-US" sz="700" dirty="0">
                          <a:solidFill>
                            <a:srgbClr val="333333"/>
                          </a:solidFill>
                          <a:latin typeface="Arial" pitchFamily="34" charset="0"/>
                        </a:rPr>
                        <a:t>Fire: 5 | EMS: 0 | Other: 2</a:t>
                      </a:r>
                    </a:p>
                  </a:txBody>
                  <a:tcPr marL="27432" marR="27432" marT="27432" anchor="ctr">
                    <a:solidFill>
                      <a:srgbClr val="FFFFFF"/>
                    </a:solidFill>
                  </a:tcPr>
                </a:tc>
                <a:tc>
                  <a:txBody>
                    <a:bodyPr/>
                    <a:lstStyle/>
                    <a:p>
                      <a:r>
                        <a:rPr lang="en-US" sz="700" dirty="0">
                          <a:solidFill>
                            <a:srgbClr val="333333"/>
                          </a:solidFill>
                          <a:latin typeface="Arial" pitchFamily="34" charset="0"/>
                        </a:rPr>
                        <a:t>Open area, outside; included are farmland, field; heat source: Spontaneous combustion, chemical reaction; material: Heavy vegetation - not crop, including trees</a:t>
                      </a:r>
                    </a:p>
                  </a:txBody>
                  <a:tcPr marL="27432" marR="27432" marT="27432" anchor="ctr">
                    <a:solidFill>
                      <a:srgbClr val="FFFFFF"/>
                    </a:solidFill>
                  </a:tcPr>
                </a:tc>
                <a:tc>
                  <a:txBody>
                    <a:bodyPr/>
                    <a:lstStyle/>
                    <a:p>
                      <a:r>
                        <a:rPr lang="en-US" sz="700" dirty="0">
                          <a:solidFill>
                            <a:srgbClr val="333333"/>
                          </a:solidFill>
                          <a:latin typeface="Arial" pitchFamily="34" charset="0"/>
                        </a:rPr>
                        <a:t>Second response only ~2 days after the 9/26/2016 fire; investigation plus extinguishment.</a:t>
                      </a:r>
                    </a:p>
                  </a:txBody>
                  <a:tcPr marL="27432" marR="27432" marT="27432" anchor="ctr">
                    <a:solidFill>
                      <a:srgbClr val="FFFFFF"/>
                    </a:solidFill>
                  </a:tcPr>
                </a:tc>
                <a:extLst>
                  <a:ext uri="{0D108BD9-81ED-4DB2-BD59-A6C34878D82A}">
                    <a16:rowId xmlns:a16="http://schemas.microsoft.com/office/drawing/2014/main" val="10001"/>
                  </a:ext>
                </a:extLst>
              </a:tr>
              <a:tr h="764667">
                <a:tc>
                  <a:txBody>
                    <a:bodyPr/>
                    <a:lstStyle/>
                    <a:p>
                      <a:pPr algn="ctr"/>
                      <a:r>
                        <a:rPr lang="en-US" sz="700" b="1" dirty="0">
                          <a:solidFill>
                            <a:srgbClr val="C0392B"/>
                          </a:solidFill>
                          <a:latin typeface="Arial" pitchFamily="34" charset="0"/>
                        </a:rPr>
                        <a:t>19</a:t>
                      </a:r>
                    </a:p>
                  </a:txBody>
                  <a:tcPr marL="27432" marR="27432" marT="27432" anchor="ctr">
                    <a:solidFill>
                      <a:srgbClr val="F2F2F2"/>
                    </a:solidFill>
                  </a:tcPr>
                </a:tc>
                <a:tc>
                  <a:txBody>
                    <a:bodyPr/>
                    <a:lstStyle/>
                    <a:p>
                      <a:r>
                        <a:rPr lang="en-US" sz="700" dirty="0">
                          <a:solidFill>
                            <a:srgbClr val="333333"/>
                          </a:solidFill>
                          <a:latin typeface="Arial" pitchFamily="34" charset="0"/>
                        </a:rPr>
                        <a:t>7/26/2018</a:t>
                      </a:r>
                    </a:p>
                  </a:txBody>
                  <a:tcPr marL="27432" marR="27432" marT="27432" anchor="ctr">
                    <a:solidFill>
                      <a:srgbClr val="F2F2F2"/>
                    </a:solidFill>
                  </a:tcPr>
                </a:tc>
                <a:tc>
                  <a:txBody>
                    <a:bodyPr/>
                    <a:lstStyle/>
                    <a:p>
                      <a:r>
                        <a:rPr lang="en-US" sz="700" dirty="0">
                          <a:solidFill>
                            <a:srgbClr val="333333"/>
                          </a:solidFill>
                          <a:latin typeface="Arial" pitchFamily="34" charset="0"/>
                        </a:rPr>
                        <a:t>7/26/2018 20:32:28</a:t>
                      </a:r>
                    </a:p>
                  </a:txBody>
                  <a:tcPr marL="27432" marR="27432" marT="27432" anchor="ctr">
                    <a:solidFill>
                      <a:srgbClr val="F2F2F2"/>
                    </a:solidFill>
                  </a:tcPr>
                </a:tc>
                <a:tc>
                  <a:txBody>
                    <a:bodyPr/>
                    <a:lstStyle/>
                    <a:p>
                      <a:r>
                        <a:rPr lang="en-US" sz="700" dirty="0">
                          <a:solidFill>
                            <a:srgbClr val="333333"/>
                          </a:solidFill>
                          <a:latin typeface="Arial" pitchFamily="34" charset="0"/>
                        </a:rPr>
                        <a:t>7/26/2018 21:16:20</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0.7h</a:t>
                      </a:r>
                    </a:p>
                  </a:txBody>
                  <a:tcPr marL="27432" marR="27432" marT="27432" anchor="ctr">
                    <a:solidFill>
                      <a:srgbClr val="F2F2F2"/>
                    </a:solidFill>
                  </a:tcPr>
                </a:tc>
                <a:tc>
                  <a:txBody>
                    <a:bodyPr/>
                    <a:lstStyle/>
                    <a:p>
                      <a:r>
                        <a:rPr lang="en-US" sz="700" dirty="0">
                          <a:solidFill>
                            <a:srgbClr val="333333"/>
                          </a:solidFill>
                          <a:latin typeface="Arial" pitchFamily="34" charset="0"/>
                        </a:rPr>
                        <a:t>Smoke/Odor Investigation (NFIRS 651 — not coded as a confirmed fire)</a:t>
                      </a:r>
                    </a:p>
                  </a:txBody>
                  <a:tcPr marL="27432" marR="27432" marT="27432" anchor="ctr">
                    <a:solidFill>
                      <a:srgbClr val="F2F2F2"/>
                    </a:solidFill>
                  </a:tcPr>
                </a:tc>
                <a:tc>
                  <a:txBody>
                    <a:bodyPr/>
                    <a:lstStyle/>
                    <a:p>
                      <a:r>
                        <a:rPr lang="en-US" sz="700" dirty="0">
                          <a:solidFill>
                            <a:srgbClr val="333333"/>
                          </a:solidFill>
                          <a:latin typeface="Arial" pitchFamily="34" charset="0"/>
                        </a:rPr>
                        <a:t>2018-000339</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Fire: 1 | EMS: 0 | Other: 2</a:t>
                      </a:r>
                    </a:p>
                  </a:txBody>
                  <a:tcPr marL="27432" marR="27432" marT="27432" anchor="ctr">
                    <a:solidFill>
                      <a:srgbClr val="F2F2F2"/>
                    </a:solidFill>
                  </a:tcPr>
                </a:tc>
                <a:tc>
                  <a:txBody>
                    <a:bodyPr/>
                    <a:lstStyle/>
                    <a:p>
                      <a:r>
                        <a:rPr lang="en-US" sz="700" dirty="0">
                          <a:solidFill>
                            <a:srgbClr val="333333"/>
                          </a:solidFill>
                          <a:latin typeface="Arial" pitchFamily="34" charset="0"/>
                        </a:rPr>
                        <a:t>Fire: 6 | EMS: 0 | Other: 8</a:t>
                      </a:r>
                    </a:p>
                  </a:txBody>
                  <a:tcPr marL="27432" marR="27432" marT="27432" anchor="ctr">
                    <a:solidFill>
                      <a:srgbClr val="F2F2F2"/>
                    </a:solidFill>
                  </a:tcPr>
                </a:tc>
                <a:tc>
                  <a:txBody>
                    <a:bodyPr/>
                    <a:lstStyle/>
                    <a:p>
                      <a:r>
                        <a:rPr lang="en-US" sz="700" dirty="0">
                          <a:solidFill>
                            <a:srgbClr val="333333"/>
                          </a:solidFill>
                          <a:latin typeface="Arial" pitchFamily="34" charset="0"/>
                        </a:rPr>
                        <a:t>N/A — investigation call</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extLst>
                  <a:ext uri="{0D108BD9-81ED-4DB2-BD59-A6C34878D82A}">
                    <a16:rowId xmlns:a16="http://schemas.microsoft.com/office/drawing/2014/main" val="10002"/>
                  </a:ext>
                </a:extLst>
              </a:tr>
              <a:tr h="1124712">
                <a:tc>
                  <a:txBody>
                    <a:bodyPr/>
                    <a:lstStyle/>
                    <a:p>
                      <a:pPr algn="ctr"/>
                      <a:r>
                        <a:rPr lang="en-US" sz="700" b="1" dirty="0">
                          <a:solidFill>
                            <a:srgbClr val="C0392B"/>
                          </a:solidFill>
                          <a:latin typeface="Arial" pitchFamily="34" charset="0"/>
                        </a:rPr>
                        <a:t>20</a:t>
                      </a:r>
                    </a:p>
                  </a:txBody>
                  <a:tcPr marL="27432" marR="27432" marT="27432" anchor="ctr">
                    <a:solidFill>
                      <a:srgbClr val="FFFFFF"/>
                    </a:solidFill>
                  </a:tcPr>
                </a:tc>
                <a:tc>
                  <a:txBody>
                    <a:bodyPr/>
                    <a:lstStyle/>
                    <a:p>
                      <a:r>
                        <a:rPr lang="en-US" sz="700" dirty="0">
                          <a:solidFill>
                            <a:srgbClr val="333333"/>
                          </a:solidFill>
                          <a:latin typeface="Arial" pitchFamily="34" charset="0"/>
                        </a:rPr>
                        <a:t>11/26/2019</a:t>
                      </a:r>
                    </a:p>
                  </a:txBody>
                  <a:tcPr marL="27432" marR="27432" marT="27432" anchor="ctr">
                    <a:solidFill>
                      <a:srgbClr val="FFFFFF"/>
                    </a:solidFill>
                  </a:tcPr>
                </a:tc>
                <a:tc>
                  <a:txBody>
                    <a:bodyPr/>
                    <a:lstStyle/>
                    <a:p>
                      <a:r>
                        <a:rPr lang="en-US" sz="700" dirty="0">
                          <a:solidFill>
                            <a:srgbClr val="333333"/>
                          </a:solidFill>
                          <a:latin typeface="Arial" pitchFamily="34" charset="0"/>
                        </a:rPr>
                        <a:t>11/26/2019 8:27:02</a:t>
                      </a:r>
                    </a:p>
                  </a:txBody>
                  <a:tcPr marL="27432" marR="27432" marT="27432" anchor="ctr">
                    <a:solidFill>
                      <a:srgbClr val="FFFFFF"/>
                    </a:solidFill>
                  </a:tcPr>
                </a:tc>
                <a:tc>
                  <a:txBody>
                    <a:bodyPr/>
                    <a:lstStyle/>
                    <a:p>
                      <a:r>
                        <a:rPr lang="en-US" sz="700" dirty="0">
                          <a:solidFill>
                            <a:srgbClr val="333333"/>
                          </a:solidFill>
                          <a:latin typeface="Arial" pitchFamily="34" charset="0"/>
                        </a:rPr>
                        <a:t>11/26/2019 8:52:44</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0.4h</a:t>
                      </a:r>
                    </a:p>
                  </a:txBody>
                  <a:tcPr marL="27432" marR="27432" marT="27432" anchor="ctr">
                    <a:solidFill>
                      <a:srgbClr val="FFFFFF"/>
                    </a:solidFill>
                  </a:tcPr>
                </a:tc>
                <a:tc>
                  <a:txBody>
                    <a:bodyPr/>
                    <a:lstStyle/>
                    <a:p>
                      <a:r>
                        <a:rPr lang="en-US" sz="700" dirty="0">
                          <a:solidFill>
                            <a:srgbClr val="333333"/>
                          </a:solidFill>
                          <a:latin typeface="Arial" pitchFamily="34" charset="0"/>
                        </a:rPr>
                        <a:t>Smoke/Odor Investigation (NFIRS 652 — steam/vapor/fog mistaken for smoke; not coded as a confirmed fire)</a:t>
                      </a:r>
                    </a:p>
                  </a:txBody>
                  <a:tcPr marL="27432" marR="27432" marT="27432" anchor="ctr">
                    <a:solidFill>
                      <a:srgbClr val="FFFFFF"/>
                    </a:solidFill>
                  </a:tcPr>
                </a:tc>
                <a:tc>
                  <a:txBody>
                    <a:bodyPr/>
                    <a:lstStyle/>
                    <a:p>
                      <a:r>
                        <a:rPr lang="en-US" sz="700" dirty="0">
                          <a:solidFill>
                            <a:srgbClr val="333333"/>
                          </a:solidFill>
                          <a:latin typeface="Arial" pitchFamily="34" charset="0"/>
                        </a:rPr>
                        <a:t>2019-000495</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2</a:t>
                      </a:r>
                    </a:p>
                  </a:txBody>
                  <a:tcPr marL="27432" marR="27432" marT="27432" anchor="ctr">
                    <a:solidFill>
                      <a:srgbClr val="FFFFFF"/>
                    </a:solidFill>
                  </a:tcPr>
                </a:tc>
                <a:tc>
                  <a:txBody>
                    <a:bodyPr/>
                    <a:lstStyle/>
                    <a:p>
                      <a:r>
                        <a:rPr lang="en-US" sz="700" dirty="0">
                          <a:solidFill>
                            <a:srgbClr val="333333"/>
                          </a:solidFill>
                          <a:latin typeface="Arial" pitchFamily="34" charset="0"/>
                        </a:rPr>
                        <a:t>Fire: 9 | EMS: 0 | Other: 4</a:t>
                      </a:r>
                    </a:p>
                  </a:txBody>
                  <a:tcPr marL="27432" marR="27432" marT="27432" anchor="ctr">
                    <a:solidFill>
                      <a:srgbClr val="FFFFFF"/>
                    </a:solidFill>
                  </a:tcPr>
                </a:tc>
                <a:tc>
                  <a:txBody>
                    <a:bodyPr/>
                    <a:lstStyle/>
                    <a:p>
                      <a:r>
                        <a:rPr lang="en-US" sz="700" dirty="0">
                          <a:solidFill>
                            <a:srgbClr val="333333"/>
                          </a:solidFill>
                          <a:latin typeface="Arial" pitchFamily="34" charset="0"/>
                        </a:rPr>
                        <a:t>N/A — investigation call</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extLst>
                  <a:ext uri="{0D108BD9-81ED-4DB2-BD59-A6C34878D82A}">
                    <a16:rowId xmlns:a16="http://schemas.microsoft.com/office/drawing/2014/main" val="10003"/>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(8 of 11)</a:t>
            </a:r>
            <a:endParaRPr lang="en-US" sz="2800" dirty="0"/>
          </a:p>
        </p:txBody>
      </p:sp>
      <p:graphicFrame>
        <p:nvGraphicFramePr>
          <p:cNvPr id="500" name="IncidentTableFull"/>
          <p:cNvGraphicFramePr>
            <a:graphicFrameLocks noGrp="1"/>
          </p:cNvGraphicFramePr>
          <p:nvPr/>
        </p:nvGraphicFramePr>
        <p:xfrm>
          <a:off x="365760" y="1300000"/>
          <a:ext cx="11449000" cy="4939665"/>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1124712">
                <a:tc>
                  <a:txBody>
                    <a:bodyPr/>
                    <a:lstStyle/>
                    <a:p>
                      <a:pPr algn="ctr"/>
                      <a:r>
                        <a:rPr lang="en-US" sz="700" b="1" dirty="0">
                          <a:solidFill>
                            <a:srgbClr val="C0392B"/>
                          </a:solidFill>
                          <a:latin typeface="Arial" pitchFamily="34" charset="0"/>
                        </a:rPr>
                        <a:t>21</a:t>
                      </a:r>
                    </a:p>
                  </a:txBody>
                  <a:tcPr marL="27432" marR="27432" marT="27432" anchor="ctr">
                    <a:solidFill>
                      <a:srgbClr val="FFFFFF"/>
                    </a:solidFill>
                  </a:tcPr>
                </a:tc>
                <a:tc>
                  <a:txBody>
                    <a:bodyPr/>
                    <a:lstStyle/>
                    <a:p>
                      <a:r>
                        <a:rPr lang="en-US" sz="700" dirty="0">
                          <a:solidFill>
                            <a:srgbClr val="333333"/>
                          </a:solidFill>
                          <a:latin typeface="Arial" pitchFamily="34" charset="0"/>
                        </a:rPr>
                        <a:t>1/10/2021</a:t>
                      </a:r>
                    </a:p>
                  </a:txBody>
                  <a:tcPr marL="27432" marR="27432" marT="27432" anchor="ctr">
                    <a:solidFill>
                      <a:srgbClr val="FFFFFF"/>
                    </a:solidFill>
                  </a:tcPr>
                </a:tc>
                <a:tc>
                  <a:txBody>
                    <a:bodyPr/>
                    <a:lstStyle/>
                    <a:p>
                      <a:r>
                        <a:rPr lang="en-US" sz="700" dirty="0">
                          <a:solidFill>
                            <a:srgbClr val="333333"/>
                          </a:solidFill>
                          <a:latin typeface="Arial" pitchFamily="34" charset="0"/>
                        </a:rPr>
                        <a:t>1/10/2021 17:50:11</a:t>
                      </a:r>
                    </a:p>
                  </a:txBody>
                  <a:tcPr marL="27432" marR="27432" marT="27432" anchor="ctr">
                    <a:solidFill>
                      <a:srgbClr val="FFFFFF"/>
                    </a:solidFill>
                  </a:tcPr>
                </a:tc>
                <a:tc>
                  <a:txBody>
                    <a:bodyPr/>
                    <a:lstStyle/>
                    <a:p>
                      <a:r>
                        <a:rPr lang="en-US" sz="700" dirty="0">
                          <a:solidFill>
                            <a:srgbClr val="333333"/>
                          </a:solidFill>
                          <a:latin typeface="Arial" pitchFamily="34" charset="0"/>
                        </a:rPr>
                        <a:t>1/10/2021 18:01:48</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0.2h</a:t>
                      </a:r>
                    </a:p>
                  </a:txBody>
                  <a:tcPr marL="27432" marR="27432" marT="27432" anchor="ctr">
                    <a:solidFill>
                      <a:srgbClr val="FFFFFF"/>
                    </a:solidFill>
                  </a:tcPr>
                </a:tc>
                <a:tc>
                  <a:txBody>
                    <a:bodyPr/>
                    <a:lstStyle/>
                    <a:p>
                      <a:r>
                        <a:rPr lang="en-US" sz="700" dirty="0">
                          <a:solidFill>
                            <a:srgbClr val="333333"/>
                          </a:solidFill>
                          <a:latin typeface="Arial" pitchFamily="34" charset="0"/>
                        </a:rPr>
                        <a:t>Good Intent Call (NFIRS 600 — ambiguous; 15 fire personnel and 2 apparatus responded despite being coded "good intent")</a:t>
                      </a:r>
                    </a:p>
                  </a:txBody>
                  <a:tcPr marL="27432" marR="27432" marT="27432" anchor="ctr">
                    <a:solidFill>
                      <a:srgbClr val="FFFFFF"/>
                    </a:solidFill>
                  </a:tcPr>
                </a:tc>
                <a:tc>
                  <a:txBody>
                    <a:bodyPr/>
                    <a:lstStyle/>
                    <a:p>
                      <a:r>
                        <a:rPr lang="en-US" sz="700" dirty="0">
                          <a:solidFill>
                            <a:srgbClr val="333333"/>
                          </a:solidFill>
                          <a:latin typeface="Arial" pitchFamily="34" charset="0"/>
                        </a:rPr>
                        <a:t>2021-000013</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2 | EMS: 0 | Other: 2</a:t>
                      </a:r>
                    </a:p>
                  </a:txBody>
                  <a:tcPr marL="27432" marR="27432" marT="27432" anchor="ctr">
                    <a:solidFill>
                      <a:srgbClr val="FFFFFF"/>
                    </a:solidFill>
                  </a:tcPr>
                </a:tc>
                <a:tc>
                  <a:txBody>
                    <a:bodyPr/>
                    <a:lstStyle/>
                    <a:p>
                      <a:r>
                        <a:rPr lang="en-US" sz="700" dirty="0">
                          <a:solidFill>
                            <a:srgbClr val="333333"/>
                          </a:solidFill>
                          <a:latin typeface="Arial" pitchFamily="34" charset="0"/>
                        </a:rPr>
                        <a:t>Fire: 15 | EMS: 0 | Other: 4</a:t>
                      </a:r>
                    </a:p>
                  </a:txBody>
                  <a:tcPr marL="27432" marR="27432" marT="27432" anchor="ctr">
                    <a:solidFill>
                      <a:srgbClr val="FFFFFF"/>
                    </a:solidFill>
                  </a:tcPr>
                </a:tc>
                <a:tc>
                  <a:txBody>
                    <a:bodyPr/>
                    <a:lstStyle/>
                    <a:p>
                      <a:r>
                        <a:rPr lang="en-US" sz="700" dirty="0">
                          <a:solidFill>
                            <a:srgbClr val="333333"/>
                          </a:solidFill>
                          <a:latin typeface="Arial" pitchFamily="34" charset="0"/>
                        </a:rPr>
                        <a:t>N/A</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extLst>
                  <a:ext uri="{0D108BD9-81ED-4DB2-BD59-A6C34878D82A}">
                    <a16:rowId xmlns:a16="http://schemas.microsoft.com/office/drawing/2014/main" val="10001"/>
                  </a:ext>
                </a:extLst>
              </a:tr>
              <a:tr h="1004697">
                <a:tc>
                  <a:txBody>
                    <a:bodyPr/>
                    <a:lstStyle/>
                    <a:p>
                      <a:pPr algn="ctr"/>
                      <a:r>
                        <a:rPr lang="en-US" sz="700" b="1" dirty="0">
                          <a:solidFill>
                            <a:srgbClr val="C0392B"/>
                          </a:solidFill>
                          <a:latin typeface="Arial" pitchFamily="34" charset="0"/>
                        </a:rPr>
                        <a:t>22</a:t>
                      </a:r>
                    </a:p>
                  </a:txBody>
                  <a:tcPr marL="27432" marR="27432" marT="27432" anchor="ctr">
                    <a:solidFill>
                      <a:srgbClr val="F2F2F2"/>
                    </a:solidFill>
                  </a:tcPr>
                </a:tc>
                <a:tc>
                  <a:txBody>
                    <a:bodyPr/>
                    <a:lstStyle/>
                    <a:p>
                      <a:r>
                        <a:rPr lang="en-US" sz="700" dirty="0">
                          <a:solidFill>
                            <a:srgbClr val="333333"/>
                          </a:solidFill>
                          <a:latin typeface="Arial" pitchFamily="34" charset="0"/>
                        </a:rPr>
                        <a:t>7/11/2021</a:t>
                      </a:r>
                    </a:p>
                  </a:txBody>
                  <a:tcPr marL="27432" marR="27432" marT="27432" anchor="ctr">
                    <a:solidFill>
                      <a:srgbClr val="F2F2F2"/>
                    </a:solidFill>
                  </a:tcPr>
                </a:tc>
                <a:tc>
                  <a:txBody>
                    <a:bodyPr/>
                    <a:lstStyle/>
                    <a:p>
                      <a:r>
                        <a:rPr lang="en-US" sz="700" dirty="0">
                          <a:solidFill>
                            <a:srgbClr val="333333"/>
                          </a:solidFill>
                          <a:latin typeface="Arial" pitchFamily="34" charset="0"/>
                        </a:rPr>
                        <a:t>7/11/2021 6:34:53</a:t>
                      </a:r>
                    </a:p>
                  </a:txBody>
                  <a:tcPr marL="27432" marR="27432" marT="27432" anchor="ctr">
                    <a:solidFill>
                      <a:srgbClr val="F2F2F2"/>
                    </a:solidFill>
                  </a:tcPr>
                </a:tc>
                <a:tc>
                  <a:txBody>
                    <a:bodyPr/>
                    <a:lstStyle/>
                    <a:p>
                      <a:r>
                        <a:rPr lang="en-US" sz="700" dirty="0">
                          <a:solidFill>
                            <a:srgbClr val="333333"/>
                          </a:solidFill>
                          <a:latin typeface="Arial" pitchFamily="34" charset="0"/>
                        </a:rPr>
                        <a:t>7/11/2021 11:45:11</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5.2h</a:t>
                      </a:r>
                    </a:p>
                  </a:txBody>
                  <a:tcPr marL="27432" marR="27432" marT="27432" anchor="ctr">
                    <a:solidFill>
                      <a:srgbClr val="F2F2F2"/>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2021-000261</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Fire: 2 | EMS: 0 | Other: 3</a:t>
                      </a:r>
                    </a:p>
                  </a:txBody>
                  <a:tcPr marL="27432" marR="27432" marT="27432" anchor="ctr">
                    <a:solidFill>
                      <a:srgbClr val="F2F2F2"/>
                    </a:solidFill>
                  </a:tcPr>
                </a:tc>
                <a:tc>
                  <a:txBody>
                    <a:bodyPr/>
                    <a:lstStyle/>
                    <a:p>
                      <a:r>
                        <a:rPr lang="en-US" sz="700" dirty="0">
                          <a:solidFill>
                            <a:srgbClr val="333333"/>
                          </a:solidFill>
                          <a:latin typeface="Arial" pitchFamily="34" charset="0"/>
                        </a:rPr>
                        <a:t>Fire: 13 | EMS: 0 | Other: 6</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tc>
                  <a:txBody>
                    <a:bodyPr/>
                    <a:lstStyle/>
                    <a:p>
                      <a:r>
                        <a:rPr lang="en-US" sz="700" dirty="0">
                          <a:solidFill>
                            <a:srgbClr val="333333"/>
                          </a:solidFill>
                          <a:latin typeface="Arial" pitchFamily="34" charset="0"/>
                        </a:rPr>
                        <a:t>"FD arrived to find the mulch pile that was supposed to be dismantled the prior day smoldering. Required an additional 30,000 gallons to extinguish." (verbatim) — direct documentary evidence that a pile the operator represented as dismantled/handled was still actively smoldering and re-ignited.</a:t>
                      </a:r>
                    </a:p>
                  </a:txBody>
                  <a:tcPr marL="27432" marR="27432" marT="27432" anchor="ctr">
                    <a:solidFill>
                      <a:srgbClr val="F2F2F2"/>
                    </a:solidFill>
                  </a:tcPr>
                </a:tc>
                <a:extLst>
                  <a:ext uri="{0D108BD9-81ED-4DB2-BD59-A6C34878D82A}">
                    <a16:rowId xmlns:a16="http://schemas.microsoft.com/office/drawing/2014/main" val="10002"/>
                  </a:ext>
                </a:extLst>
              </a:tr>
              <a:tr h="1124712">
                <a:tc>
                  <a:txBody>
                    <a:bodyPr/>
                    <a:lstStyle/>
                    <a:p>
                      <a:pPr algn="ctr"/>
                      <a:r>
                        <a:rPr lang="en-US" sz="700" b="1" dirty="0">
                          <a:solidFill>
                            <a:srgbClr val="C0392B"/>
                          </a:solidFill>
                          <a:latin typeface="Arial" pitchFamily="34" charset="0"/>
                        </a:rPr>
                        <a:t>23</a:t>
                      </a:r>
                    </a:p>
                  </a:txBody>
                  <a:tcPr marL="27432" marR="27432" marT="27432" anchor="ctr">
                    <a:solidFill>
                      <a:srgbClr val="FFFFFF"/>
                    </a:solidFill>
                  </a:tcPr>
                </a:tc>
                <a:tc>
                  <a:txBody>
                    <a:bodyPr/>
                    <a:lstStyle/>
                    <a:p>
                      <a:r>
                        <a:rPr lang="en-US" sz="700" dirty="0">
                          <a:solidFill>
                            <a:srgbClr val="333333"/>
                          </a:solidFill>
                          <a:latin typeface="Arial" pitchFamily="34" charset="0"/>
                        </a:rPr>
                        <a:t>12/30/2021</a:t>
                      </a:r>
                    </a:p>
                  </a:txBody>
                  <a:tcPr marL="27432" marR="27432" marT="27432" anchor="ctr">
                    <a:solidFill>
                      <a:srgbClr val="FFFFFF"/>
                    </a:solidFill>
                  </a:tcPr>
                </a:tc>
                <a:tc>
                  <a:txBody>
                    <a:bodyPr/>
                    <a:lstStyle/>
                    <a:p>
                      <a:r>
                        <a:rPr lang="en-US" sz="700" dirty="0">
                          <a:solidFill>
                            <a:srgbClr val="333333"/>
                          </a:solidFill>
                          <a:latin typeface="Arial" pitchFamily="34" charset="0"/>
                        </a:rPr>
                        <a:t>12/30/2021 14:10:16</a:t>
                      </a:r>
                    </a:p>
                  </a:txBody>
                  <a:tcPr marL="27432" marR="27432" marT="27432" anchor="ctr">
                    <a:solidFill>
                      <a:srgbClr val="FFFFFF"/>
                    </a:solidFill>
                  </a:tcPr>
                </a:tc>
                <a:tc>
                  <a:txBody>
                    <a:bodyPr/>
                    <a:lstStyle/>
                    <a:p>
                      <a:r>
                        <a:rPr lang="en-US" sz="700" dirty="0">
                          <a:solidFill>
                            <a:srgbClr val="333333"/>
                          </a:solidFill>
                          <a:latin typeface="Arial" pitchFamily="34" charset="0"/>
                        </a:rPr>
                        <a:t>12/30/2021 14:20:03</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0.2h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2021-000555</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Fire: 0 | EMS: 0 | Other: 2</a:t>
                      </a:r>
                    </a:p>
                  </a:txBody>
                  <a:tcPr marL="27432" marR="27432" marT="27432" anchor="ctr">
                    <a:solidFill>
                      <a:srgbClr val="FFFFFF"/>
                    </a:solidFill>
                  </a:tcPr>
                </a:tc>
                <a:tc>
                  <a:txBody>
                    <a:bodyPr/>
                    <a:lstStyle/>
                    <a:p>
                      <a:r>
                        <a:rPr lang="en-US" sz="700" dirty="0">
                          <a:solidFill>
                            <a:srgbClr val="333333"/>
                          </a:solidFill>
                          <a:latin typeface="Arial" pitchFamily="34" charset="0"/>
                        </a:rPr>
                        <a:t>Fire: 0 | EMS: 0 | Other: 5</a:t>
                      </a:r>
                    </a:p>
                  </a:txBody>
                  <a:tcPr marL="27432" marR="27432" marT="27432" anchor="ctr">
                    <a:solidFill>
                      <a:srgbClr val="FFFFFF"/>
                    </a:solidFill>
                  </a:tcPr>
                </a:tc>
                <a:tc>
                  <a:txBody>
                    <a:bodyPr/>
                    <a:lstStyle/>
                    <a:p>
                      <a:r>
                        <a:rPr lang="en-US" sz="700" dirty="0">
                          <a:solidFill>
                            <a:srgbClr val="333333"/>
                          </a:solidFill>
                          <a:latin typeface="Arial" pitchFamily="34" charset="0"/>
                        </a:rPr>
                        <a:t>Engine area, running gear, wheel area; heat source: radiated/conducted heat from operating equipment</a:t>
                      </a:r>
                    </a:p>
                  </a:txBody>
                  <a:tcPr marL="27432" marR="27432" marT="27432" anchor="ctr">
                    <a:solidFill>
                      <a:srgbClr val="FFFFFF"/>
                    </a:solidFill>
                  </a:tcPr>
                </a:tc>
                <a:tc>
                  <a:txBody>
                    <a:bodyPr/>
                    <a:lstStyle/>
                    <a:p>
                      <a:r>
                        <a:rPr lang="en-US" sz="700" dirty="0">
                          <a:solidFill>
                            <a:srgbClr val="333333"/>
                          </a:solidFill>
                          <a:latin typeface="Arial" pitchFamily="34" charset="0"/>
                        </a:rPr>
                        <a:t>"OPERATOR STATES DEF SYSTEM INDICATOR LIGHT ILLUMINATED, AFTER APPROX 2HRS OF USE, FOLLOWED BY FLAMES FROM ENGINE AREA. OPERATOR EXITED VEHICLE." Business on record: Evergreen Organic Recycling.</a:t>
                      </a:r>
                    </a:p>
                  </a:txBody>
                  <a:tcPr marL="27432" marR="27432" marT="27432" anchor="ctr">
                    <a:solidFill>
                      <a:srgbClr val="FFFFFF"/>
                    </a:solidFill>
                  </a:tcPr>
                </a:tc>
                <a:extLst>
                  <a:ext uri="{0D108BD9-81ED-4DB2-BD59-A6C34878D82A}">
                    <a16:rowId xmlns:a16="http://schemas.microsoft.com/office/drawing/2014/main" val="10003"/>
                  </a:ext>
                </a:extLst>
              </a:tr>
              <a:tr h="1124712">
                <a:tc>
                  <a:txBody>
                    <a:bodyPr/>
                    <a:lstStyle/>
                    <a:p>
                      <a:pPr algn="ctr"/>
                      <a:r>
                        <a:rPr lang="en-US" sz="700" b="1" dirty="0">
                          <a:solidFill>
                            <a:srgbClr val="C0392B"/>
                          </a:solidFill>
                          <a:latin typeface="Arial" pitchFamily="34" charset="0"/>
                        </a:rPr>
                        <a:t>24</a:t>
                      </a:r>
                    </a:p>
                  </a:txBody>
                  <a:tcPr marL="27432" marR="27432" marT="27432" anchor="ctr">
                    <a:solidFill>
                      <a:srgbClr val="F2F2F2"/>
                    </a:solidFill>
                  </a:tcPr>
                </a:tc>
                <a:tc>
                  <a:txBody>
                    <a:bodyPr/>
                    <a:lstStyle/>
                    <a:p>
                      <a:r>
                        <a:rPr lang="en-US" sz="700" dirty="0">
                          <a:solidFill>
                            <a:srgbClr val="333333"/>
                          </a:solidFill>
                          <a:latin typeface="Arial" pitchFamily="34" charset="0"/>
                        </a:rPr>
                        <a:t>12/31/2021</a:t>
                      </a:r>
                    </a:p>
                  </a:txBody>
                  <a:tcPr marL="27432" marR="27432" marT="27432" anchor="ctr">
                    <a:solidFill>
                      <a:srgbClr val="F2F2F2"/>
                    </a:solidFill>
                  </a:tcPr>
                </a:tc>
                <a:tc>
                  <a:txBody>
                    <a:bodyPr/>
                    <a:lstStyle/>
                    <a:p>
                      <a:r>
                        <a:rPr lang="en-US" sz="700" dirty="0">
                          <a:solidFill>
                            <a:srgbClr val="333333"/>
                          </a:solidFill>
                          <a:latin typeface="Arial" pitchFamily="34" charset="0"/>
                        </a:rPr>
                        <a:t>12/31/2021 10:43:49</a:t>
                      </a:r>
                    </a:p>
                  </a:txBody>
                  <a:tcPr marL="27432" marR="27432" marT="27432" anchor="ctr">
                    <a:solidFill>
                      <a:srgbClr val="F2F2F2"/>
                    </a:solidFill>
                  </a:tcPr>
                </a:tc>
                <a:tc>
                  <a:txBody>
                    <a:bodyPr/>
                    <a:lstStyle/>
                    <a:p>
                      <a:r>
                        <a:rPr lang="en-US" sz="700" dirty="0">
                          <a:solidFill>
                            <a:srgbClr val="333333"/>
                          </a:solidFill>
                          <a:latin typeface="Arial" pitchFamily="34" charset="0"/>
                        </a:rPr>
                        <a:t>12/31/2021 11:07:55</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0.4h</a:t>
                      </a:r>
                    </a:p>
                  </a:txBody>
                  <a:tcPr marL="27432" marR="27432" marT="27432" anchor="ctr">
                    <a:solidFill>
                      <a:srgbClr val="F2F2F2"/>
                    </a:solidFill>
                  </a:tcPr>
                </a:tc>
                <a:tc>
                  <a:txBody>
                    <a:bodyPr/>
                    <a:lstStyle/>
                    <a:p>
                      <a:r>
                        <a:rPr lang="en-US" sz="700" dirty="0">
                          <a:solidFill>
                            <a:srgbClr val="333333"/>
                          </a:solidFill>
                          <a:latin typeface="Arial" pitchFamily="34" charset="0"/>
                        </a:rPr>
                        <a:t>FIRE — Confirmed (official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2021-000559</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None</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Fire: 1 | EMS: 0 | Other: 1</a:t>
                      </a:r>
                    </a:p>
                  </a:txBody>
                  <a:tcPr marL="27432" marR="27432" marT="27432" anchor="ctr">
                    <a:solidFill>
                      <a:srgbClr val="F2F2F2"/>
                    </a:solidFill>
                  </a:tcPr>
                </a:tc>
                <a:tc>
                  <a:txBody>
                    <a:bodyPr/>
                    <a:lstStyle/>
                    <a:p>
                      <a:r>
                        <a:rPr lang="en-US" sz="700" dirty="0">
                          <a:solidFill>
                            <a:srgbClr val="333333"/>
                          </a:solidFill>
                          <a:latin typeface="Arial" pitchFamily="34" charset="0"/>
                        </a:rPr>
                        <a:t>Fire: 1 | EMS: 0 | Other: 4</a:t>
                      </a:r>
                    </a:p>
                  </a:txBody>
                  <a:tcPr marL="27432" marR="27432" marT="27432" anchor="ctr">
                    <a:solidFill>
                      <a:srgbClr val="F2F2F2"/>
                    </a:solidFill>
                  </a:tcPr>
                </a:tc>
                <a:tc>
                  <a:txBody>
                    <a:bodyPr/>
                    <a:lstStyle/>
                    <a:p>
                      <a:r>
                        <a:rPr lang="en-US" sz="700" dirty="0">
                          <a:solidFill>
                            <a:srgbClr val="333333"/>
                          </a:solidFill>
                          <a:latin typeface="Arial" pitchFamily="34" charset="0"/>
                        </a:rPr>
                        <a:t>Engine area, running gear, wheel area; heat source: radiated/conducted heat from operating equipment</a:t>
                      </a:r>
                    </a:p>
                  </a:txBody>
                  <a:tcPr marL="27432" marR="27432" marT="27432" anchor="ctr">
                    <a:solidFill>
                      <a:srgbClr val="F2F2F2"/>
                    </a:solidFill>
                  </a:tcPr>
                </a:tc>
                <a:tc>
                  <a:txBody>
                    <a:bodyPr/>
                    <a:lstStyle/>
                    <a:p>
                      <a:r>
                        <a:rPr lang="en-US" sz="700" dirty="0">
                          <a:solidFill>
                            <a:srgbClr val="333333"/>
                          </a:solidFill>
                          <a:latin typeface="Arial" pitchFamily="34" charset="0"/>
                        </a:rPr>
                        <a:t>"OPERATOR STATES HE WAS USING THE EQUIPMENT FOR APPROX 2HRS AND OBSERVED FLAMES FROM THE ENGINE COMPARTMENT." Second equipment fire in as many days (12/30 and 12/31/2021). Business on record: Evergreen Organic Recycling.</a:t>
                      </a:r>
                    </a:p>
                  </a:txBody>
                  <a:tcPr marL="27432" marR="27432" marT="27432" anchor="ctr">
                    <a:solidFill>
                      <a:srgbClr val="F2F2F2"/>
                    </a:solidFill>
                  </a:tcPr>
                </a:tc>
                <a:extLst>
                  <a:ext uri="{0D108BD9-81ED-4DB2-BD59-A6C34878D82A}">
                    <a16:rowId xmlns:a16="http://schemas.microsoft.com/office/drawing/2014/main" val="10004"/>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(9 of 11)</a:t>
            </a:r>
            <a:endParaRPr lang="en-US" sz="2800" dirty="0"/>
          </a:p>
        </p:txBody>
      </p:sp>
      <p:graphicFrame>
        <p:nvGraphicFramePr>
          <p:cNvPr id="500" name="IncidentTableFull"/>
          <p:cNvGraphicFramePr>
            <a:graphicFrameLocks noGrp="1"/>
          </p:cNvGraphicFramePr>
          <p:nvPr/>
        </p:nvGraphicFramePr>
        <p:xfrm>
          <a:off x="365760" y="1300000"/>
          <a:ext cx="11449000" cy="5059680"/>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764667">
                <a:tc>
                  <a:txBody>
                    <a:bodyPr/>
                    <a:lstStyle/>
                    <a:p>
                      <a:pPr algn="ctr"/>
                      <a:r>
                        <a:rPr lang="en-US" sz="700" b="1" dirty="0">
                          <a:solidFill>
                            <a:srgbClr val="C0392B"/>
                          </a:solidFill>
                          <a:latin typeface="Arial" pitchFamily="34" charset="0"/>
                        </a:rPr>
                        <a:t>25</a:t>
                      </a:r>
                    </a:p>
                  </a:txBody>
                  <a:tcPr marL="27432" marR="27432" marT="27432" anchor="ctr">
                    <a:solidFill>
                      <a:srgbClr val="FFFFFF"/>
                    </a:solidFill>
                  </a:tcPr>
                </a:tc>
                <a:tc>
                  <a:txBody>
                    <a:bodyPr/>
                    <a:lstStyle/>
                    <a:p>
                      <a:r>
                        <a:rPr lang="en-US" sz="700" dirty="0">
                          <a:solidFill>
                            <a:srgbClr val="333333"/>
                          </a:solidFill>
                          <a:latin typeface="Arial" pitchFamily="34" charset="0"/>
                        </a:rPr>
                        <a:t>10/12/2022</a:t>
                      </a:r>
                    </a:p>
                  </a:txBody>
                  <a:tcPr marL="27432" marR="27432" marT="27432" anchor="ctr">
                    <a:solidFill>
                      <a:srgbClr val="FFFFFF"/>
                    </a:solidFill>
                  </a:tcPr>
                </a:tc>
                <a:tc>
                  <a:txBody>
                    <a:bodyPr/>
                    <a:lstStyle/>
                    <a:p>
                      <a:r>
                        <a:rPr lang="en-US" sz="700" dirty="0">
                          <a:solidFill>
                            <a:srgbClr val="333333"/>
                          </a:solidFill>
                          <a:latin typeface="Arial" pitchFamily="34" charset="0"/>
                        </a:rPr>
                        <a:t>10/12/2022 13:50:25</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a:t>
                      </a:r>
                    </a:p>
                  </a:txBody>
                  <a:tcPr marL="27432" marR="27432" marT="27432" anchor="ctr">
                    <a:solidFill>
                      <a:srgbClr val="FFFFFF"/>
                    </a:solidFill>
                  </a:tcPr>
                </a:tc>
                <a:tc>
                  <a:txBody>
                    <a:bodyPr/>
                    <a:lstStyle/>
                    <a:p>
                      <a:r>
                        <a:rPr lang="en-US" sz="700" dirty="0">
                          <a:solidFill>
                            <a:srgbClr val="333333"/>
                          </a:solidFill>
                          <a:latin typeface="Arial" pitchFamily="34" charset="0"/>
                        </a:rPr>
                        <a:t>MEDICAL/EMS — NOT a fire (casualty-page code "default/ALS")</a:t>
                      </a:r>
                    </a:p>
                  </a:txBody>
                  <a:tcPr marL="27432" marR="27432" marT="27432" anchor="ctr">
                    <a:solidFill>
                      <a:srgbClr val="FFFFFF"/>
                    </a:solidFill>
                  </a:tcPr>
                </a:tc>
                <a:tc>
                  <a:txBody>
                    <a:bodyPr/>
                    <a:lstStyle/>
                    <a:p>
                      <a:r>
                        <a:rPr lang="en-US" sz="700" dirty="0">
                          <a:solidFill>
                            <a:srgbClr val="333333"/>
                          </a:solidFill>
                          <a:latin typeface="Arial" pitchFamily="34" charset="0"/>
                        </a:rPr>
                        <a:t>2022-000875-A</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Unknown (blank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N/A — medical call</a:t>
                      </a:r>
                    </a:p>
                  </a:txBody>
                  <a:tcPr marL="27432" marR="27432" marT="27432" anchor="ctr">
                    <a:solidFill>
                      <a:srgbClr val="FFFFFF"/>
                    </a:solidFill>
                  </a:tcPr>
                </a:tc>
                <a:tc>
                  <a:txBody>
                    <a:bodyPr/>
                    <a:lstStyle/>
                    <a:p>
                      <a:r>
                        <a:rPr lang="en-US" sz="700" dirty="0">
                          <a:solidFill>
                            <a:srgbClr val="333333"/>
                          </a:solidFill>
                          <a:latin typeface="Arial" pitchFamily="34" charset="0"/>
                        </a:rPr>
                        <a:t>NFIRS record never completed beyond timestamp/location tag. Included for completeness as a same-address emergency response; not a fire.</a:t>
                      </a:r>
                    </a:p>
                  </a:txBody>
                  <a:tcPr marL="27432" marR="27432" marT="27432" anchor="ctr">
                    <a:solidFill>
                      <a:srgbClr val="FFFFFF"/>
                    </a:solidFill>
                  </a:tcPr>
                </a:tc>
                <a:extLst>
                  <a:ext uri="{0D108BD9-81ED-4DB2-BD59-A6C34878D82A}">
                    <a16:rowId xmlns:a16="http://schemas.microsoft.com/office/drawing/2014/main" val="10001"/>
                  </a:ext>
                </a:extLst>
              </a:tr>
              <a:tr h="884682">
                <a:tc>
                  <a:txBody>
                    <a:bodyPr/>
                    <a:lstStyle/>
                    <a:p>
                      <a:pPr algn="ctr"/>
                      <a:r>
                        <a:rPr lang="en-US" sz="700" b="1" dirty="0">
                          <a:solidFill>
                            <a:srgbClr val="C0392B"/>
                          </a:solidFill>
                          <a:latin typeface="Arial" pitchFamily="34" charset="0"/>
                        </a:rPr>
                        <a:t>26</a:t>
                      </a:r>
                    </a:p>
                  </a:txBody>
                  <a:tcPr marL="27432" marR="27432" marT="27432" anchor="ctr">
                    <a:solidFill>
                      <a:srgbClr val="F2F2F2"/>
                    </a:solidFill>
                  </a:tcPr>
                </a:tc>
                <a:tc>
                  <a:txBody>
                    <a:bodyPr/>
                    <a:lstStyle/>
                    <a:p>
                      <a:r>
                        <a:rPr lang="en-US" sz="700" dirty="0">
                          <a:solidFill>
                            <a:srgbClr val="333333"/>
                          </a:solidFill>
                          <a:latin typeface="Arial" pitchFamily="34" charset="0"/>
                        </a:rPr>
                        <a:t>11/15/2024</a:t>
                      </a:r>
                    </a:p>
                  </a:txBody>
                  <a:tcPr marL="27432" marR="27432" marT="27432" anchor="ctr">
                    <a:solidFill>
                      <a:srgbClr val="F2F2F2"/>
                    </a:solidFill>
                  </a:tcPr>
                </a:tc>
                <a:tc>
                  <a:txBody>
                    <a:bodyPr/>
                    <a:lstStyle/>
                    <a:p>
                      <a:r>
                        <a:rPr lang="en-US" sz="700" dirty="0">
                          <a:solidFill>
                            <a:srgbClr val="333333"/>
                          </a:solidFill>
                          <a:latin typeface="Arial" pitchFamily="34" charset="0"/>
                        </a:rPr>
                        <a:t>11/15/2024 14:48:52</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a:t>
                      </a:r>
                    </a:p>
                  </a:txBody>
                  <a:tcPr marL="27432" marR="27432" marT="27432" anchor="ctr">
                    <a:solidFill>
                      <a:srgbClr val="F2F2F2"/>
                    </a:solidFill>
                  </a:tcPr>
                </a:tc>
                <a:tc>
                  <a:txBody>
                    <a:bodyPr/>
                    <a:lstStyle/>
                    <a:p>
                      <a:r>
                        <a:rPr lang="en-US" sz="700" dirty="0">
                          <a:solidFill>
                            <a:srgbClr val="333333"/>
                          </a:solidFill>
                          <a:latin typeface="Arial" pitchFamily="34" charset="0"/>
                        </a:rPr>
                        <a:t>FIRE — Suspected/dispatch-coded as BRUSH; NFIRS report never filed</a:t>
                      </a:r>
                    </a:p>
                  </a:txBody>
                  <a:tcPr marL="27432" marR="27432" marT="27432" anchor="ctr">
                    <a:solidFill>
                      <a:srgbClr val="F2F2F2"/>
                    </a:solidFill>
                  </a:tcPr>
                </a:tc>
                <a:tc>
                  <a:txBody>
                    <a:bodyPr/>
                    <a:lstStyle/>
                    <a:p>
                      <a:r>
                        <a:rPr lang="en-US" sz="700" dirty="0">
                          <a:solidFill>
                            <a:srgbClr val="333333"/>
                          </a:solidFill>
                          <a:latin typeface="Arial" pitchFamily="34" charset="0"/>
                        </a:rPr>
                        <a:t>2024-000641</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Unknown (blank record)</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Not stated — record never completed</a:t>
                      </a:r>
                    </a:p>
                  </a:txBody>
                  <a:tcPr marL="27432" marR="27432" marT="27432" anchor="ctr">
                    <a:solidFill>
                      <a:srgbClr val="F2F2F2"/>
                    </a:solidFill>
                  </a:tcPr>
                </a:tc>
                <a:tc>
                  <a:txBody>
                    <a:bodyPr/>
                    <a:lstStyle/>
                    <a:p>
                      <a:r>
                        <a:rPr lang="en-US" sz="700" dirty="0">
                          <a:solidFill>
                            <a:srgbClr val="333333"/>
                          </a:solidFill>
                          <a:latin typeface="Arial" pitchFamily="34" charset="0"/>
                        </a:rPr>
                        <a:t>Casualty-page dispatch tag reads "default/BRUSH" confirming this was dispatched as a brush/outside fire, but the department never completed the NFIRS incident report. Occurred less than 4 weeks before the major 12/8/2024 fire.</a:t>
                      </a:r>
                    </a:p>
                  </a:txBody>
                  <a:tcPr marL="27432" marR="27432" marT="27432" anchor="ctr">
                    <a:solidFill>
                      <a:srgbClr val="F2F2F2"/>
                    </a:solidFill>
                  </a:tcPr>
                </a:tc>
                <a:extLst>
                  <a:ext uri="{0D108BD9-81ED-4DB2-BD59-A6C34878D82A}">
                    <a16:rowId xmlns:a16="http://schemas.microsoft.com/office/drawing/2014/main" val="10002"/>
                  </a:ext>
                </a:extLst>
              </a:tr>
              <a:tr h="1844802">
                <a:tc>
                  <a:txBody>
                    <a:bodyPr/>
                    <a:lstStyle/>
                    <a:p>
                      <a:pPr algn="ctr"/>
                      <a:r>
                        <a:rPr lang="en-US" sz="700" b="1" dirty="0">
                          <a:solidFill>
                            <a:srgbClr val="C0392B"/>
                          </a:solidFill>
                          <a:latin typeface="Arial" pitchFamily="34" charset="0"/>
                        </a:rPr>
                        <a:t>27</a:t>
                      </a:r>
                    </a:p>
                  </a:txBody>
                  <a:tcPr marL="27432" marR="27432" marT="27432" anchor="ctr">
                    <a:solidFill>
                      <a:srgbClr val="FFFFFF"/>
                    </a:solidFill>
                  </a:tcPr>
                </a:tc>
                <a:tc>
                  <a:txBody>
                    <a:bodyPr/>
                    <a:lstStyle/>
                    <a:p>
                      <a:r>
                        <a:rPr lang="en-US" sz="700" dirty="0">
                          <a:solidFill>
                            <a:srgbClr val="333333"/>
                          </a:solidFill>
                          <a:latin typeface="Arial" pitchFamily="34" charset="0"/>
                        </a:rPr>
                        <a:t>12/8/2024</a:t>
                      </a:r>
                    </a:p>
                  </a:txBody>
                  <a:tcPr marL="27432" marR="27432" marT="27432" anchor="ctr">
                    <a:solidFill>
                      <a:srgbClr val="FFFFFF"/>
                    </a:solidFill>
                  </a:tcPr>
                </a:tc>
                <a:tc>
                  <a:txBody>
                    <a:bodyPr/>
                    <a:lstStyle/>
                    <a:p>
                      <a:r>
                        <a:rPr lang="en-US" sz="700" dirty="0">
                          <a:solidFill>
                            <a:srgbClr val="333333"/>
                          </a:solidFill>
                          <a:latin typeface="Arial" pitchFamily="34" charset="0"/>
                        </a:rPr>
                        <a:t>12/8/2024 0:45:03</a:t>
                      </a:r>
                    </a:p>
                  </a:txBody>
                  <a:tcPr marL="27432" marR="27432" marT="27432" anchor="ctr">
                    <a:solidFill>
                      <a:srgbClr val="FFFFFF"/>
                    </a:solidFill>
                  </a:tcPr>
                </a:tc>
                <a:tc>
                  <a:txBody>
                    <a:bodyPr/>
                    <a:lstStyle/>
                    <a:p>
                      <a:r>
                        <a:rPr lang="en-US" sz="700" dirty="0">
                          <a:solidFill>
                            <a:srgbClr val="333333"/>
                          </a:solidFill>
                          <a:latin typeface="Arial" pitchFamily="34" charset="0"/>
                        </a:rPr>
                        <a:t>12/8/2024 7:19:03</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6.6h</a:t>
                      </a:r>
                    </a:p>
                  </a:txBody>
                  <a:tcPr marL="27432" marR="27432" marT="27432" anchor="ctr">
                    <a:solidFill>
                      <a:srgbClr val="FFFFFF"/>
                    </a:solidFill>
                  </a:tcPr>
                </a:tc>
                <a:tc>
                  <a:txBody>
                    <a:bodyPr/>
                    <a:lstStyle/>
                    <a:p>
                      <a:r>
                        <a:rPr lang="en-US" sz="700" dirty="0">
                          <a:solidFill>
                            <a:srgbClr val="333333"/>
                          </a:solidFill>
                          <a:latin typeface="Arial" pitchFamily="34" charset="0"/>
                        </a:rPr>
                        <a:t>FIRE — Confirmed (MAJOR EVENT)</a:t>
                      </a:r>
                    </a:p>
                  </a:txBody>
                  <a:tcPr marL="27432" marR="27432" marT="27432" anchor="ctr">
                    <a:solidFill>
                      <a:srgbClr val="FFFFFF"/>
                    </a:solidFill>
                  </a:tcPr>
                </a:tc>
                <a:tc>
                  <a:txBody>
                    <a:bodyPr/>
                    <a:lstStyle/>
                    <a:p>
                      <a:r>
                        <a:rPr lang="en-US" sz="700" dirty="0">
                          <a:solidFill>
                            <a:srgbClr val="333333"/>
                          </a:solidFill>
                          <a:latin typeface="Arial" pitchFamily="34" charset="0"/>
                        </a:rPr>
                        <a:t>2024-000689 + 2024-000688</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FFFFF"/>
                    </a:solidFill>
                  </a:tcPr>
                </a:tc>
                <a:tc>
                  <a:txBody>
                    <a:bodyPr/>
                    <a:lstStyle/>
                    <a:p>
                      <a:r>
                        <a:rPr lang="en-US" sz="700" dirty="0">
                          <a:solidFill>
                            <a:srgbClr val="333333"/>
                          </a:solidFill>
                          <a:latin typeface="Arial" pitchFamily="34" charset="0"/>
                        </a:rPr>
                        <a:t>Briarcliff Manor FD (primary/command); mutual aid from a reported 17 fire departments total, including tanker units from as far as Putnam and Orange counties; Westchester County DES provided portable radios/battery replacement support during the extended operation; aerial drone reconnaissance provided by Katonah Fire Department</a:t>
                      </a:r>
                    </a:p>
                  </a:txBody>
                  <a:tcPr marL="27432" marR="27432" marT="27432" anchor="ctr">
                    <a:solidFill>
                      <a:srgbClr val="FFFFFF"/>
                    </a:solidFill>
                  </a:tcPr>
                </a:tc>
                <a:tc>
                  <a:txBody>
                    <a:bodyPr/>
                    <a:lstStyle/>
                    <a:p>
                      <a:r>
                        <a:rPr lang="en-US" sz="700" dirty="0">
                          <a:solidFill>
                            <a:srgbClr val="333333"/>
                          </a:solidFill>
                          <a:latin typeface="Arial" pitchFamily="34" charset="0"/>
                        </a:rPr>
                        <a:t>Fire: 4 | EMS: 0 | Other: 3</a:t>
                      </a:r>
                    </a:p>
                  </a:txBody>
                  <a:tcPr marL="27432" marR="27432" marT="27432" anchor="ctr">
                    <a:solidFill>
                      <a:srgbClr val="FFFFFF"/>
                    </a:solidFill>
                  </a:tcPr>
                </a:tc>
                <a:tc>
                  <a:txBody>
                    <a:bodyPr/>
                    <a:lstStyle/>
                    <a:p>
                      <a:r>
                        <a:rPr lang="en-US" sz="700" dirty="0">
                          <a:solidFill>
                            <a:srgbClr val="333333"/>
                          </a:solidFill>
                          <a:latin typeface="Arial" pitchFamily="34" charset="0"/>
                        </a:rPr>
                        <a:t>Fire: 14 | EMS: 1 | Other: 6</a:t>
                      </a:r>
                    </a:p>
                  </a:txBody>
                  <a:tcPr marL="27432" marR="27432" marT="27432" anchor="ctr">
                    <a:solidFill>
                      <a:srgbClr val="FFFFFF"/>
                    </a:solidFill>
                  </a:tcPr>
                </a:tc>
                <a:tc>
                  <a:txBody>
                    <a:bodyPr/>
                    <a:lstStyle/>
                    <a:p>
                      <a:r>
                        <a:rPr lang="en-US" sz="700" dirty="0">
                          <a:solidFill>
                            <a:srgbClr val="333333"/>
                          </a:solidFill>
                          <a:latin typeface="Arial" pitchFamily="34" charset="0"/>
                        </a:rPr>
                        <a:t>Undetermined (all fields)</a:t>
                      </a:r>
                    </a:p>
                  </a:txBody>
                  <a:tcPr marL="27432" marR="27432" marT="27432" anchor="ctr">
                    <a:solidFill>
                      <a:srgbClr val="FFFFFF"/>
                    </a:solidFill>
                  </a:tcPr>
                </a:tc>
                <a:tc>
                  <a:txBody>
                    <a:bodyPr/>
                    <a:lstStyle/>
                    <a:p>
                      <a:r>
                        <a:rPr lang="en-US" sz="700" dirty="0">
                          <a:solidFill>
                            <a:srgbClr val="333333"/>
                          </a:solidFill>
                          <a:latin typeface="Arial" pitchFamily="34" charset="0"/>
                        </a:rPr>
                        <a:t>Dispatched ~12:45 AM Dec. 8, 2024 as a reported brush fire on the Taconic State Parkway; no fire found there, but a large smoke plume led crews to a fully involved mulch pile fire on Clay Bird Lane. Declared under control by ~8:00 AM (7+ hour operation). Incident command and extinguishment logged under 2024-000688; a companion record (2024-000689) logged personnel/equipment support. Cause was investigated and listed as "undetermined" — i.e., the department could not or did not identify a specific cause despite this being the single largest fire at the site on record.</a:t>
                      </a:r>
                    </a:p>
                  </a:txBody>
                  <a:tcPr marL="27432" marR="27432" marT="27432" anchor="ctr">
                    <a:solidFill>
                      <a:srgbClr val="FFFFFF"/>
                    </a:solidFill>
                  </a:tcPr>
                </a:tc>
                <a:extLst>
                  <a:ext uri="{0D108BD9-81ED-4DB2-BD59-A6C34878D82A}">
                    <a16:rowId xmlns:a16="http://schemas.microsoft.com/office/drawing/2014/main" val="10003"/>
                  </a:ext>
                </a:extLst>
              </a:tr>
              <a:tr h="1004697">
                <a:tc>
                  <a:txBody>
                    <a:bodyPr/>
                    <a:lstStyle/>
                    <a:p>
                      <a:pPr algn="ctr"/>
                      <a:r>
                        <a:rPr lang="en-US" sz="700" b="1" dirty="0">
                          <a:solidFill>
                            <a:srgbClr val="C0392B"/>
                          </a:solidFill>
                          <a:latin typeface="Arial" pitchFamily="34" charset="0"/>
                        </a:rPr>
                        <a:t>28</a:t>
                      </a:r>
                    </a:p>
                  </a:txBody>
                  <a:tcPr marL="27432" marR="27432" marT="27432" anchor="ctr">
                    <a:solidFill>
                      <a:srgbClr val="F2F2F2"/>
                    </a:solidFill>
                  </a:tcPr>
                </a:tc>
                <a:tc>
                  <a:txBody>
                    <a:bodyPr/>
                    <a:lstStyle/>
                    <a:p>
                      <a:r>
                        <a:rPr lang="en-US" sz="700" dirty="0">
                          <a:solidFill>
                            <a:srgbClr val="333333"/>
                          </a:solidFill>
                          <a:latin typeface="Arial" pitchFamily="34" charset="0"/>
                        </a:rPr>
                        <a:t>4/8/2026</a:t>
                      </a:r>
                    </a:p>
                  </a:txBody>
                  <a:tcPr marL="27432" marR="27432" marT="27432" anchor="ctr">
                    <a:solidFill>
                      <a:srgbClr val="F2F2F2"/>
                    </a:solidFill>
                  </a:tcPr>
                </a:tc>
                <a:tc>
                  <a:txBody>
                    <a:bodyPr/>
                    <a:lstStyle/>
                    <a:p>
                      <a:r>
                        <a:rPr lang="en-US" sz="700" dirty="0">
                          <a:solidFill>
                            <a:srgbClr val="333333"/>
                          </a:solidFill>
                          <a:latin typeface="Arial" pitchFamily="34" charset="0"/>
                        </a:rPr>
                        <a:t>4/8/2026 10:28:05</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a:t>
                      </a:r>
                    </a:p>
                  </a:txBody>
                  <a:tcPr marL="27432" marR="27432" marT="27432" anchor="ctr">
                    <a:solidFill>
                      <a:srgbClr val="F2F2F2"/>
                    </a:solidFill>
                  </a:tcPr>
                </a:tc>
                <a:tc>
                  <a:txBody>
                    <a:bodyPr/>
                    <a:lstStyle/>
                    <a:p>
                      <a:r>
                        <a:rPr lang="en-US" sz="700" dirty="0">
                          <a:solidFill>
                            <a:srgbClr val="333333"/>
                          </a:solidFill>
                          <a:latin typeface="Arial" pitchFamily="34" charset="0"/>
                        </a:rPr>
                        <a:t>FIRE — Dispatch-coded BRUSH; NFIRS report never filed</a:t>
                      </a:r>
                    </a:p>
                  </a:txBody>
                  <a:tcPr marL="27432" marR="27432" marT="27432" anchor="ctr">
                    <a:solidFill>
                      <a:srgbClr val="F2F2F2"/>
                    </a:solidFill>
                  </a:tcPr>
                </a:tc>
                <a:tc>
                  <a:txBody>
                    <a:bodyPr/>
                    <a:lstStyle/>
                    <a:p>
                      <a:r>
                        <a:rPr lang="en-US" sz="700" dirty="0">
                          <a:solidFill>
                            <a:srgbClr val="333333"/>
                          </a:solidFill>
                          <a:latin typeface="Arial" pitchFamily="34" charset="0"/>
                        </a:rPr>
                        <a:t>2026-000181</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Unknown (blank record)- need to FOIL NERIS</a:t>
                      </a:r>
                    </a:p>
                  </a:txBody>
                  <a:tcPr marL="27432" marR="27432" marT="27432" anchor="ctr">
                    <a:solidFill>
                      <a:srgbClr val="F2F2F2"/>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2F2F2"/>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2F2F2"/>
                    </a:solidFill>
                  </a:tcPr>
                </a:tc>
                <a:tc>
                  <a:txBody>
                    <a:bodyPr/>
                    <a:lstStyle/>
                    <a:p>
                      <a:r>
                        <a:rPr lang="en-US" sz="700" dirty="0">
                          <a:solidFill>
                            <a:srgbClr val="333333"/>
                          </a:solidFill>
                          <a:latin typeface="Arial" pitchFamily="34" charset="0"/>
                        </a:rPr>
                        <a:t>Not stated — record never completed</a:t>
                      </a:r>
                    </a:p>
                  </a:txBody>
                  <a:tcPr marL="27432" marR="27432" marT="27432" anchor="ctr">
                    <a:solidFill>
                      <a:srgbClr val="F2F2F2"/>
                    </a:solidFill>
                  </a:tcPr>
                </a:tc>
                <a:tc>
                  <a:txBody>
                    <a:bodyPr/>
                    <a:lstStyle/>
                    <a:p>
                      <a:r>
                        <a:rPr lang="en-US" sz="700" dirty="0">
                          <a:solidFill>
                            <a:srgbClr val="333333"/>
                          </a:solidFill>
                          <a:latin typeface="Arial" pitchFamily="34" charset="0"/>
                        </a:rPr>
                        <a:t>First of two same-day fire dispatches to this address (see also 10:30 PM same date). Per the author's contemporaneous NYSDEC complaint letter, smoke was first observed by a sportsman's club member around 11:00 AM and the fire department was dispatched; residents were told the situation was "contained."</a:t>
                      </a:r>
                    </a:p>
                  </a:txBody>
                  <a:tcPr marL="27432" marR="27432" marT="27432" anchor="ctr">
                    <a:solidFill>
                      <a:srgbClr val="F2F2F2"/>
                    </a:solidFill>
                  </a:tcPr>
                </a:tc>
                <a:extLst>
                  <a:ext uri="{0D108BD9-81ED-4DB2-BD59-A6C34878D82A}">
                    <a16:rowId xmlns:a16="http://schemas.microsoft.com/office/drawing/2014/main" val="10004"/>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(10 of 11)</a:t>
            </a:r>
            <a:endParaRPr lang="en-US" sz="2800" dirty="0"/>
          </a:p>
        </p:txBody>
      </p:sp>
      <p:graphicFrame>
        <p:nvGraphicFramePr>
          <p:cNvPr id="500" name="IncidentTableFull"/>
          <p:cNvGraphicFramePr>
            <a:graphicFrameLocks noGrp="1"/>
          </p:cNvGraphicFramePr>
          <p:nvPr>
            <p:extLst>
              <p:ext uri="{D42A27DB-BD31-4B8C-83A1-F6EECF244321}">
                <p14:modId xmlns:p14="http://schemas.microsoft.com/office/powerpoint/2010/main" val="1143268614"/>
              </p:ext>
            </p:extLst>
          </p:nvPr>
        </p:nvGraphicFramePr>
        <p:xfrm>
          <a:off x="435935" y="1300000"/>
          <a:ext cx="11378825" cy="4775073"/>
        </p:xfrm>
        <a:graphic>
          <a:graphicData uri="http://schemas.openxmlformats.org/drawingml/2006/table">
            <a:tbl>
              <a:tblPr firstRow="1">
                <a:tableStyleId>{5C22544A-7EE6-4342-B048-85BDC9FD1C3A}</a:tableStyleId>
              </a:tblPr>
              <a:tblGrid>
                <a:gridCol w="229825">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1604772">
                <a:tc>
                  <a:txBody>
                    <a:bodyPr/>
                    <a:lstStyle/>
                    <a:p>
                      <a:pPr algn="ctr"/>
                      <a:r>
                        <a:rPr lang="en-US" sz="700" b="1" dirty="0">
                          <a:solidFill>
                            <a:srgbClr val="C0392B"/>
                          </a:solidFill>
                          <a:latin typeface="Arial" pitchFamily="34" charset="0"/>
                        </a:rPr>
                        <a:t>29</a:t>
                      </a:r>
                    </a:p>
                  </a:txBody>
                  <a:tcPr marL="27432" marR="27432" marT="27432" anchor="ctr">
                    <a:solidFill>
                      <a:srgbClr val="FFFFFF"/>
                    </a:solidFill>
                  </a:tcPr>
                </a:tc>
                <a:tc>
                  <a:txBody>
                    <a:bodyPr/>
                    <a:lstStyle/>
                    <a:p>
                      <a:r>
                        <a:rPr lang="en-US" sz="700" dirty="0">
                          <a:solidFill>
                            <a:srgbClr val="333333"/>
                          </a:solidFill>
                          <a:latin typeface="Arial" pitchFamily="34" charset="0"/>
                        </a:rPr>
                        <a:t>4/8/2026</a:t>
                      </a:r>
                    </a:p>
                  </a:txBody>
                  <a:tcPr marL="27432" marR="27432" marT="27432" anchor="ctr">
                    <a:solidFill>
                      <a:srgbClr val="FFFFFF"/>
                    </a:solidFill>
                  </a:tcPr>
                </a:tc>
                <a:tc>
                  <a:txBody>
                    <a:bodyPr/>
                    <a:lstStyle/>
                    <a:p>
                      <a:r>
                        <a:rPr lang="en-US" sz="700" dirty="0">
                          <a:solidFill>
                            <a:srgbClr val="333333"/>
                          </a:solidFill>
                          <a:latin typeface="Arial" pitchFamily="34" charset="0"/>
                        </a:rPr>
                        <a:t>4/8/2026 22:30:25</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a:t>
                      </a:r>
                    </a:p>
                  </a:txBody>
                  <a:tcPr marL="27432" marR="27432" marT="27432" anchor="ctr">
                    <a:solidFill>
                      <a:srgbClr val="FFFFFF"/>
                    </a:solidFill>
                  </a:tcPr>
                </a:tc>
                <a:tc>
                  <a:txBody>
                    <a:bodyPr/>
                    <a:lstStyle/>
                    <a:p>
                      <a:r>
                        <a:rPr lang="en-US" sz="700" dirty="0">
                          <a:solidFill>
                            <a:srgbClr val="333333"/>
                          </a:solidFill>
                          <a:latin typeface="Arial" pitchFamily="34" charset="0"/>
                        </a:rPr>
                        <a:t>FIRE — Dispatch-coded BRUSH; NFIRS report never filed (escalation of same-day 10:28 AM call)</a:t>
                      </a:r>
                    </a:p>
                  </a:txBody>
                  <a:tcPr marL="27432" marR="27432" marT="27432" anchor="ctr">
                    <a:solidFill>
                      <a:srgbClr val="FFFFFF"/>
                    </a:solidFill>
                  </a:tcPr>
                </a:tc>
                <a:tc>
                  <a:txBody>
                    <a:bodyPr/>
                    <a:lstStyle/>
                    <a:p>
                      <a:r>
                        <a:rPr lang="en-US" sz="700" dirty="0">
                          <a:solidFill>
                            <a:srgbClr val="333333"/>
                          </a:solidFill>
                          <a:latin typeface="Arial" pitchFamily="34" charset="0"/>
                        </a:rPr>
                        <a:t>2026-000185 + 2026-000358-A</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Unknown (blank record)- need to FOIL NERIS</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stated — record never completed</a:t>
                      </a:r>
                    </a:p>
                  </a:txBody>
                  <a:tcPr marL="27432" marR="27432" marT="27432" anchor="ctr">
                    <a:solidFill>
                      <a:srgbClr val="FFFFFF"/>
                    </a:solidFill>
                  </a:tcPr>
                </a:tc>
                <a:tc>
                  <a:txBody>
                    <a:bodyPr/>
                    <a:lstStyle/>
                    <a:p>
                      <a:r>
                        <a:rPr lang="en-US" sz="700" dirty="0">
                          <a:solidFill>
                            <a:srgbClr val="333333"/>
                          </a:solidFill>
                          <a:latin typeface="Arial" pitchFamily="34" charset="0"/>
                        </a:rPr>
                        <a:t>Emergency response resumed at approximately 10:45 PM after the morning call had reportedly been declared "contained." Fire trucks from multiple departments continued arriving through the evening; as of ~12:30 AM activity was still ongoing. A companion BLS (Basic Life Support/medical) call, 2026-000358-A, was logged at 11:19 PM the same night, presumably for a responder or bystander.  Resident reports of smoke odor outdoors and faintly indoors, raising air-quality concerns given no hydrants and well-water-dependent neighbors.</a:t>
                      </a:r>
                    </a:p>
                  </a:txBody>
                  <a:tcPr marL="27432" marR="27432" marT="27432" anchor="ctr">
                    <a:solidFill>
                      <a:srgbClr val="FFFFFF"/>
                    </a:solidFill>
                  </a:tcPr>
                </a:tc>
                <a:extLst>
                  <a:ext uri="{0D108BD9-81ED-4DB2-BD59-A6C34878D82A}">
                    <a16:rowId xmlns:a16="http://schemas.microsoft.com/office/drawing/2014/main" val="10001"/>
                  </a:ext>
                </a:extLst>
              </a:tr>
              <a:tr h="1484757">
                <a:tc>
                  <a:txBody>
                    <a:bodyPr/>
                    <a:lstStyle/>
                    <a:p>
                      <a:pPr algn="ctr"/>
                      <a:r>
                        <a:rPr lang="en-US" sz="700" b="1" dirty="0">
                          <a:solidFill>
                            <a:srgbClr val="C0392B"/>
                          </a:solidFill>
                          <a:latin typeface="Arial" pitchFamily="34" charset="0"/>
                        </a:rPr>
                        <a:t>30</a:t>
                      </a:r>
                    </a:p>
                  </a:txBody>
                  <a:tcPr marL="27432" marR="27432" marT="27432" anchor="ctr">
                    <a:solidFill>
                      <a:srgbClr val="F2F2F2"/>
                    </a:solidFill>
                  </a:tcPr>
                </a:tc>
                <a:tc>
                  <a:txBody>
                    <a:bodyPr/>
                    <a:lstStyle/>
                    <a:p>
                      <a:r>
                        <a:rPr lang="en-US" sz="700" dirty="0">
                          <a:solidFill>
                            <a:srgbClr val="333333"/>
                          </a:solidFill>
                          <a:latin typeface="Arial" pitchFamily="34" charset="0"/>
                        </a:rPr>
                        <a:t>4/14/2026</a:t>
                      </a:r>
                    </a:p>
                  </a:txBody>
                  <a:tcPr marL="27432" marR="27432" marT="27432" anchor="ctr">
                    <a:solidFill>
                      <a:srgbClr val="F2F2F2"/>
                    </a:solidFill>
                  </a:tcPr>
                </a:tc>
                <a:tc>
                  <a:txBody>
                    <a:bodyPr/>
                    <a:lstStyle/>
                    <a:p>
                      <a:r>
                        <a:rPr lang="en-US" sz="700" dirty="0">
                          <a:solidFill>
                            <a:srgbClr val="333333"/>
                          </a:solidFill>
                          <a:latin typeface="Arial" pitchFamily="34" charset="0"/>
                        </a:rPr>
                        <a:t>4/14/2026 7:41:21</a:t>
                      </a:r>
                    </a:p>
                  </a:txBody>
                  <a:tcPr marL="27432" marR="27432" marT="27432" anchor="ctr">
                    <a:solidFill>
                      <a:srgbClr val="F2F2F2"/>
                    </a:solidFill>
                  </a:tcPr>
                </a:tc>
                <a:tc>
                  <a:txBody>
                    <a:bodyPr/>
                    <a:lstStyle/>
                    <a:p>
                      <a:r>
                        <a:rPr lang="en-US" sz="700" dirty="0">
                          <a:solidFill>
                            <a:srgbClr val="333333"/>
                          </a:solidFill>
                          <a:latin typeface="Arial" pitchFamily="34" charset="0"/>
                        </a:rPr>
                        <a:t>—</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a:t>
                      </a:r>
                    </a:p>
                  </a:txBody>
                  <a:tcPr marL="27432" marR="27432" marT="27432" anchor="ctr">
                    <a:solidFill>
                      <a:srgbClr val="F2F2F2"/>
                    </a:solidFill>
                  </a:tcPr>
                </a:tc>
                <a:tc>
                  <a:txBody>
                    <a:bodyPr/>
                    <a:lstStyle/>
                    <a:p>
                      <a:r>
                        <a:rPr lang="en-US" sz="700" dirty="0">
                          <a:solidFill>
                            <a:srgbClr val="333333"/>
                          </a:solidFill>
                          <a:latin typeface="Arial" pitchFamily="34" charset="0"/>
                        </a:rPr>
                        <a:t>FIRE — Confirmed (full unit-level detail available via department NERIS report)</a:t>
                      </a:r>
                    </a:p>
                  </a:txBody>
                  <a:tcPr marL="27432" marR="27432" marT="27432" anchor="ctr">
                    <a:solidFill>
                      <a:srgbClr val="F2F2F2"/>
                    </a:solidFill>
                  </a:tcPr>
                </a:tc>
                <a:tc>
                  <a:txBody>
                    <a:bodyPr/>
                    <a:lstStyle/>
                    <a:p>
                      <a:r>
                        <a:rPr lang="en-US" sz="700" dirty="0">
                          <a:solidFill>
                            <a:srgbClr val="333333"/>
                          </a:solidFill>
                          <a:latin typeface="Arial" pitchFamily="34" charset="0"/>
                        </a:rPr>
                        <a:t>2026-000194</a:t>
                      </a:r>
                    </a:p>
                  </a:txBody>
                  <a:tcPr marL="27432" marR="27432" marT="27432" anchor="ctr">
                    <a:solidFill>
                      <a:srgbClr val="F2F2F2"/>
                    </a:solidFill>
                  </a:tcPr>
                </a:tc>
                <a:tc>
                  <a:txBody>
                    <a:bodyPr/>
                    <a:lstStyle/>
                    <a:p>
                      <a:pPr algn="ctr"/>
                      <a:r>
                        <a:rPr lang="en-US" sz="700" dirty="0">
                          <a:solidFill>
                            <a:srgbClr val="333333"/>
                          </a:solidFill>
                          <a:latin typeface="Arial" pitchFamily="34" charset="0"/>
                        </a:rPr>
                        <a:t>Mutual aid received</a:t>
                      </a:r>
                    </a:p>
                  </a:txBody>
                  <a:tcPr marL="27432" marR="27432" marT="27432" anchor="ctr">
                    <a:solidFill>
                      <a:srgbClr val="F2F2F2"/>
                    </a:solidFill>
                  </a:tcPr>
                </a:tc>
                <a:tc>
                  <a:txBody>
                    <a:bodyPr/>
                    <a:lstStyle/>
                    <a:p>
                      <a:r>
                        <a:rPr lang="en-US" sz="700" dirty="0">
                          <a:solidFill>
                            <a:srgbClr val="333333"/>
                          </a:solidFill>
                          <a:latin typeface="Arial" pitchFamily="34" charset="0"/>
                        </a:rPr>
                        <a:t>Briarcliff Manor FD: Car 2052 (arrived 7:49 AM), Engine 92 (arrived 8:02 AM), Engine 93 (arrived 8:17 AM). Mutual aid: Croton Volunteer Fire Department, Millwood Fire Company 1 (tankers requested from neighboring departments per narrative).</a:t>
                      </a:r>
                    </a:p>
                  </a:txBody>
                  <a:tcPr marL="27432" marR="27432" marT="27432" anchor="ctr">
                    <a:solidFill>
                      <a:srgbClr val="F2F2F2"/>
                    </a:solidFill>
                  </a:tcPr>
                </a:tc>
                <a:tc>
                  <a:txBody>
                    <a:bodyPr/>
                    <a:lstStyle/>
                    <a:p>
                      <a:r>
                        <a:rPr lang="en-US" sz="700" dirty="0">
                          <a:solidFill>
                            <a:srgbClr val="333333"/>
                          </a:solidFill>
                          <a:latin typeface="Arial" pitchFamily="34" charset="0"/>
                        </a:rPr>
                        <a:t>Fire: 3 (Car 2052, Engine 92, Engine 93) — per NERIS unit log</a:t>
                      </a:r>
                    </a:p>
                  </a:txBody>
                  <a:tcPr marL="27432" marR="27432" marT="27432" anchor="ctr">
                    <a:solidFill>
                      <a:srgbClr val="F2F2F2"/>
                    </a:solidFill>
                  </a:tcPr>
                </a:tc>
                <a:tc>
                  <a:txBody>
                    <a:bodyPr/>
                    <a:lstStyle/>
                    <a:p>
                      <a:r>
                        <a:rPr lang="en-US" sz="700" dirty="0">
                          <a:solidFill>
                            <a:srgbClr val="333333"/>
                          </a:solidFill>
                          <a:latin typeface="Arial" pitchFamily="34" charset="0"/>
                        </a:rPr>
                        <a:t>Not itemized in NERIS excerpt reviewed</a:t>
                      </a:r>
                    </a:p>
                  </a:txBody>
                  <a:tcPr marL="27432" marR="27432" marT="27432" anchor="ctr">
                    <a:solidFill>
                      <a:srgbClr val="F2F2F2"/>
                    </a:solidFill>
                  </a:tcPr>
                </a:tc>
                <a:tc>
                  <a:txBody>
                    <a:bodyPr/>
                    <a:lstStyle/>
                    <a:p>
                      <a:r>
                        <a:rPr lang="en-US" sz="700" dirty="0">
                          <a:solidFill>
                            <a:srgbClr val="333333"/>
                          </a:solidFill>
                          <a:latin typeface="Arial" pitchFamily="34" charset="0"/>
                        </a:rPr>
                        <a:t>Outside/Trash-Rubbish fire; Location detail: "Dump/Landfill"</a:t>
                      </a:r>
                    </a:p>
                  </a:txBody>
                  <a:tcPr marL="27432" marR="27432" marT="27432" anchor="ctr">
                    <a:solidFill>
                      <a:srgbClr val="F2F2F2"/>
                    </a:solidFill>
                  </a:tcPr>
                </a:tc>
                <a:tc>
                  <a:txBody>
                    <a:bodyPr/>
                    <a:lstStyle/>
                    <a:p>
                      <a:r>
                        <a:rPr lang="en-US" sz="700" dirty="0">
                          <a:solidFill>
                            <a:srgbClr val="333333"/>
                          </a:solidFill>
                          <a:latin typeface="Arial" pitchFamily="34" charset="0"/>
                        </a:rPr>
                        <a:t>NERIS narrative (verbatim): "FD dispatched for mulch pile smoking. Units arrived to find smoke coming from the pile. FD requested tankers from neighboring departments. A handline was utilized to extinguish the fire." Cleared 10:01 AM. This is the only 2026 incident for which a complete, unit-level department report (NERIS, the post-2023 NFIRS successor system) was located in the production — all others remain blank in the county master file.</a:t>
                      </a:r>
                    </a:p>
                  </a:txBody>
                  <a:tcPr marL="27432" marR="27432" marT="27432" anchor="ctr">
                    <a:solidFill>
                      <a:srgbClr val="F2F2F2"/>
                    </a:solidFill>
                  </a:tcPr>
                </a:tc>
                <a:extLst>
                  <a:ext uri="{0D108BD9-81ED-4DB2-BD59-A6C34878D82A}">
                    <a16:rowId xmlns:a16="http://schemas.microsoft.com/office/drawing/2014/main" val="10002"/>
                  </a:ext>
                </a:extLst>
              </a:tr>
              <a:tr h="1124712">
                <a:tc>
                  <a:txBody>
                    <a:bodyPr/>
                    <a:lstStyle/>
                    <a:p>
                      <a:pPr algn="ctr"/>
                      <a:r>
                        <a:rPr lang="en-US" sz="700" b="1" dirty="0">
                          <a:solidFill>
                            <a:srgbClr val="C0392B"/>
                          </a:solidFill>
                          <a:latin typeface="Arial" pitchFamily="34" charset="0"/>
                        </a:rPr>
                        <a:t>31</a:t>
                      </a:r>
                    </a:p>
                  </a:txBody>
                  <a:tcPr marL="27432" marR="27432" marT="27432" anchor="ctr">
                    <a:solidFill>
                      <a:srgbClr val="FFFFFF"/>
                    </a:solidFill>
                  </a:tcPr>
                </a:tc>
                <a:tc>
                  <a:txBody>
                    <a:bodyPr/>
                    <a:lstStyle/>
                    <a:p>
                      <a:r>
                        <a:rPr lang="en-US" sz="700" dirty="0">
                          <a:solidFill>
                            <a:srgbClr val="333333"/>
                          </a:solidFill>
                          <a:latin typeface="Arial" pitchFamily="34" charset="0"/>
                        </a:rPr>
                        <a:t>5/15/2026</a:t>
                      </a:r>
                    </a:p>
                  </a:txBody>
                  <a:tcPr marL="27432" marR="27432" marT="27432" anchor="ctr">
                    <a:solidFill>
                      <a:srgbClr val="FFFFFF"/>
                    </a:solidFill>
                  </a:tcPr>
                </a:tc>
                <a:tc>
                  <a:txBody>
                    <a:bodyPr/>
                    <a:lstStyle/>
                    <a:p>
                      <a:r>
                        <a:rPr lang="en-US" sz="700" dirty="0">
                          <a:solidFill>
                            <a:srgbClr val="333333"/>
                          </a:solidFill>
                          <a:latin typeface="Arial" pitchFamily="34" charset="0"/>
                        </a:rPr>
                        <a:t>5/15/2026 10:18:07</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a:t>
                      </a:r>
                    </a:p>
                  </a:txBody>
                  <a:tcPr marL="27432" marR="27432" marT="27432" anchor="ctr">
                    <a:solidFill>
                      <a:srgbClr val="FFFFFF"/>
                    </a:solidFill>
                  </a:tcPr>
                </a:tc>
                <a:tc>
                  <a:txBody>
                    <a:bodyPr/>
                    <a:lstStyle/>
                    <a:p>
                      <a:r>
                        <a:rPr lang="en-US" sz="700" dirty="0">
                          <a:solidFill>
                            <a:srgbClr val="333333"/>
                          </a:solidFill>
                          <a:latin typeface="Arial" pitchFamily="34" charset="0"/>
                        </a:rPr>
                        <a:t>FIRE — Dispatch-coded BRUSH, explicitly logged against the mulch pile; NFIRS report never filed</a:t>
                      </a:r>
                    </a:p>
                  </a:txBody>
                  <a:tcPr marL="27432" marR="27432" marT="27432" anchor="ctr">
                    <a:solidFill>
                      <a:srgbClr val="FFFFFF"/>
                    </a:solidFill>
                  </a:tcPr>
                </a:tc>
                <a:tc>
                  <a:txBody>
                    <a:bodyPr/>
                    <a:lstStyle/>
                    <a:p>
                      <a:r>
                        <a:rPr lang="en-US" sz="700" dirty="0">
                          <a:solidFill>
                            <a:srgbClr val="333333"/>
                          </a:solidFill>
                          <a:latin typeface="Arial" pitchFamily="34" charset="0"/>
                        </a:rPr>
                        <a:t>2026-000254 + 2026-000509-A</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Unknown (blank record)- need to FOIL NERIS</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stated — record never completed</a:t>
                      </a:r>
                    </a:p>
                  </a:txBody>
                  <a:tcPr marL="27432" marR="27432" marT="27432" anchor="ctr">
                    <a:solidFill>
                      <a:srgbClr val="FFFFFF"/>
                    </a:solidFill>
                  </a:tcPr>
                </a:tc>
                <a:tc>
                  <a:txBody>
                    <a:bodyPr/>
                    <a:lstStyle/>
                    <a:p>
                      <a:r>
                        <a:rPr lang="en-US" sz="700" dirty="0">
                          <a:solidFill>
                            <a:srgbClr val="333333"/>
                          </a:solidFill>
                          <a:latin typeface="Arial" pitchFamily="34" charset="0"/>
                        </a:rPr>
                        <a:t>Dispatch location field explicitly reads "MOUNT PLEASANT SPORTSMANS CLUB: MULCH PI[LE]" — direct confirmation the mulch pile itself was again the object of a fire dispatch. A companion ALS (medical) call, 2026-000509-A, followed at 4:53 AM the next morning (5/16), suggesting continued overnight/next-day activity at the scene.</a:t>
                      </a:r>
                    </a:p>
                  </a:txBody>
                  <a:tcPr marL="27432" marR="27432" marT="27432" anchor="ctr">
                    <a:solidFill>
                      <a:srgbClr val="FFFFFF"/>
                    </a:solidFill>
                  </a:tcPr>
                </a:tc>
                <a:extLst>
                  <a:ext uri="{0D108BD9-81ED-4DB2-BD59-A6C34878D82A}">
                    <a16:rowId xmlns:a16="http://schemas.microsoft.com/office/drawing/2014/main" val="10003"/>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THE FULL RECORD</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All 32 documented incidents, 2014–2026 (11 of 11)</a:t>
            </a:r>
            <a:endParaRPr lang="en-US" sz="2800" dirty="0"/>
          </a:p>
        </p:txBody>
      </p:sp>
      <p:graphicFrame>
        <p:nvGraphicFramePr>
          <p:cNvPr id="500" name="IncidentTableFull"/>
          <p:cNvGraphicFramePr>
            <a:graphicFrameLocks noGrp="1"/>
          </p:cNvGraphicFramePr>
          <p:nvPr/>
        </p:nvGraphicFramePr>
        <p:xfrm>
          <a:off x="365760" y="1300000"/>
          <a:ext cx="11449000" cy="1685544"/>
        </p:xfrm>
        <a:graphic>
          <a:graphicData uri="http://schemas.openxmlformats.org/drawingml/2006/table">
            <a:tbl>
              <a:tblPr firstRow="1">
                <a:tableStyleId>{5C22544A-7EE6-4342-B048-85BDC9FD1C3A}</a:tableStyleId>
              </a:tblPr>
              <a:tblGrid>
                <a:gridCol w="300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565000">
                  <a:extLst>
                    <a:ext uri="{9D8B030D-6E8A-4147-A177-3AD203B41FA5}">
                      <a16:colId xmlns:a16="http://schemas.microsoft.com/office/drawing/2014/main" val="20002"/>
                    </a:ext>
                  </a:extLst>
                </a:gridCol>
                <a:gridCol w="565000">
                  <a:extLst>
                    <a:ext uri="{9D8B030D-6E8A-4147-A177-3AD203B41FA5}">
                      <a16:colId xmlns:a16="http://schemas.microsoft.com/office/drawing/2014/main" val="20003"/>
                    </a:ext>
                  </a:extLst>
                </a:gridCol>
                <a:gridCol w="205000">
                  <a:extLst>
                    <a:ext uri="{9D8B030D-6E8A-4147-A177-3AD203B41FA5}">
                      <a16:colId xmlns:a16="http://schemas.microsoft.com/office/drawing/2014/main" val="20004"/>
                    </a:ext>
                  </a:extLst>
                </a:gridCol>
                <a:gridCol w="1030000">
                  <a:extLst>
                    <a:ext uri="{9D8B030D-6E8A-4147-A177-3AD203B41FA5}">
                      <a16:colId xmlns:a16="http://schemas.microsoft.com/office/drawing/2014/main" val="20005"/>
                    </a:ext>
                  </a:extLst>
                </a:gridCol>
                <a:gridCol w="755000">
                  <a:extLst>
                    <a:ext uri="{9D8B030D-6E8A-4147-A177-3AD203B41FA5}">
                      <a16:colId xmlns:a16="http://schemas.microsoft.com/office/drawing/2014/main" val="20006"/>
                    </a:ext>
                  </a:extLst>
                </a:gridCol>
                <a:gridCol w="618000">
                  <a:extLst>
                    <a:ext uri="{9D8B030D-6E8A-4147-A177-3AD203B41FA5}">
                      <a16:colId xmlns:a16="http://schemas.microsoft.com/office/drawing/2014/main" val="20007"/>
                    </a:ext>
                  </a:extLst>
                </a:gridCol>
                <a:gridCol w="1820000">
                  <a:extLst>
                    <a:ext uri="{9D8B030D-6E8A-4147-A177-3AD203B41FA5}">
                      <a16:colId xmlns:a16="http://schemas.microsoft.com/office/drawing/2014/main" val="20008"/>
                    </a:ext>
                  </a:extLst>
                </a:gridCol>
                <a:gridCol w="618000">
                  <a:extLst>
                    <a:ext uri="{9D8B030D-6E8A-4147-A177-3AD203B41FA5}">
                      <a16:colId xmlns:a16="http://schemas.microsoft.com/office/drawing/2014/main" val="20009"/>
                    </a:ext>
                  </a:extLst>
                </a:gridCol>
                <a:gridCol w="618000">
                  <a:extLst>
                    <a:ext uri="{9D8B030D-6E8A-4147-A177-3AD203B41FA5}">
                      <a16:colId xmlns:a16="http://schemas.microsoft.com/office/drawing/2014/main" val="20010"/>
                    </a:ext>
                  </a:extLst>
                </a:gridCol>
                <a:gridCol w="1110000">
                  <a:extLst>
                    <a:ext uri="{9D8B030D-6E8A-4147-A177-3AD203B41FA5}">
                      <a16:colId xmlns:a16="http://schemas.microsoft.com/office/drawing/2014/main" val="20011"/>
                    </a:ext>
                  </a:extLst>
                </a:gridCol>
                <a:gridCol w="2610000">
                  <a:extLst>
                    <a:ext uri="{9D8B030D-6E8A-4147-A177-3AD203B41FA5}">
                      <a16:colId xmlns:a16="http://schemas.microsoft.com/office/drawing/2014/main" val="20012"/>
                    </a:ext>
                  </a:extLst>
                </a:gridCol>
              </a:tblGrid>
              <a:tr h="230000">
                <a:tc>
                  <a:txBody>
                    <a:bodyPr/>
                    <a:lstStyle/>
                    <a:p>
                      <a:pPr algn="ctr"/>
                      <a:r>
                        <a:rPr lang="en-US" sz="800" b="1" dirty="0">
                          <a:solidFill>
                            <a:srgbClr val="FFFFFF"/>
                          </a:solidFill>
                          <a:latin typeface="Arial" pitchFamily="34" charset="0"/>
                        </a:rPr>
                        <a:t>#</a:t>
                      </a:r>
                    </a:p>
                  </a:txBody>
                  <a:tcPr marL="27432" marR="27432" marT="27432" anchor="ctr">
                    <a:solidFill>
                      <a:srgbClr val="1A1A1A"/>
                    </a:solidFill>
                  </a:tcPr>
                </a:tc>
                <a:tc>
                  <a:txBody>
                    <a:bodyPr/>
                    <a:lstStyle/>
                    <a:p>
                      <a:r>
                        <a:rPr lang="en-US" sz="800" b="1" dirty="0">
                          <a:solidFill>
                            <a:srgbClr val="FFFFFF"/>
                          </a:solidFill>
                          <a:latin typeface="Arial" pitchFamily="34" charset="0"/>
                        </a:rPr>
                        <a:t>Date</a:t>
                      </a:r>
                    </a:p>
                  </a:txBody>
                  <a:tcPr marL="27432" marR="27432" marT="27432" anchor="ctr">
                    <a:solidFill>
                      <a:srgbClr val="1A1A1A"/>
                    </a:solidFill>
                  </a:tcPr>
                </a:tc>
                <a:tc>
                  <a:txBody>
                    <a:bodyPr/>
                    <a:lstStyle/>
                    <a:p>
                      <a:r>
                        <a:rPr lang="en-US" sz="800" b="1" dirty="0">
                          <a:solidFill>
                            <a:srgbClr val="FFFFFF"/>
                          </a:solidFill>
                          <a:latin typeface="Arial" pitchFamily="34" charset="0"/>
                        </a:rPr>
                        <a:t>Alarm / Start Time</a:t>
                      </a:r>
                    </a:p>
                  </a:txBody>
                  <a:tcPr marL="27432" marR="27432" marT="27432" anchor="ctr">
                    <a:solidFill>
                      <a:srgbClr val="1A1A1A"/>
                    </a:solidFill>
                  </a:tcPr>
                </a:tc>
                <a:tc>
                  <a:txBody>
                    <a:bodyPr/>
                    <a:lstStyle/>
                    <a:p>
                      <a:r>
                        <a:rPr lang="en-US" sz="800" b="1" dirty="0">
                          <a:solidFill>
                            <a:srgbClr val="FFFFFF"/>
                          </a:solidFill>
                          <a:latin typeface="Arial" pitchFamily="34" charset="0"/>
                        </a:rPr>
                        <a:t>Controlled / Last Unit Clear</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Dur. (hrs)</a:t>
                      </a:r>
                    </a:p>
                  </a:txBody>
                  <a:tcPr marL="27432" marR="27432" marT="27432" anchor="ctr">
                    <a:solidFill>
                      <a:srgbClr val="1A1A1A"/>
                    </a:solidFill>
                  </a:tcPr>
                </a:tc>
                <a:tc>
                  <a:txBody>
                    <a:bodyPr/>
                    <a:lstStyle/>
                    <a:p>
                      <a:r>
                        <a:rPr lang="en-US" sz="800" b="1" dirty="0">
                          <a:solidFill>
                            <a:srgbClr val="FFFFFF"/>
                          </a:solidFill>
                          <a:latin typeface="Arial" pitchFamily="34" charset="0"/>
                        </a:rPr>
                        <a:t>Category</a:t>
                      </a:r>
                    </a:p>
                  </a:txBody>
                  <a:tcPr marL="27432" marR="27432" marT="27432" anchor="ctr">
                    <a:solidFill>
                      <a:srgbClr val="1A1A1A"/>
                    </a:solidFill>
                  </a:tcPr>
                </a:tc>
                <a:tc>
                  <a:txBody>
                    <a:bodyPr/>
                    <a:lstStyle/>
                    <a:p>
                      <a:r>
                        <a:rPr lang="en-US" sz="800" b="1" dirty="0">
                          <a:solidFill>
                            <a:srgbClr val="FFFFFF"/>
                          </a:solidFill>
                          <a:latin typeface="Arial" pitchFamily="34" charset="0"/>
                        </a:rPr>
                        <a:t>Incident Number(s)</a:t>
                      </a:r>
                    </a:p>
                  </a:txBody>
                  <a:tcPr marL="27432" marR="27432" marT="27432" anchor="ctr">
                    <a:solidFill>
                      <a:srgbClr val="1A1A1A"/>
                    </a:solidFill>
                  </a:tcPr>
                </a:tc>
                <a:tc>
                  <a:txBody>
                    <a:bodyPr/>
                    <a:lstStyle/>
                    <a:p>
                      <a:pPr algn="ctr"/>
                      <a:r>
                        <a:rPr lang="en-US" sz="800" b="1" dirty="0">
                          <a:solidFill>
                            <a:srgbClr val="FFFFFF"/>
                          </a:solidFill>
                          <a:latin typeface="Arial" pitchFamily="34" charset="0"/>
                        </a:rPr>
                        <a:t>Mutual Aid?</a:t>
                      </a:r>
                    </a:p>
                  </a:txBody>
                  <a:tcPr marL="27432" marR="27432" marT="27432" anchor="ctr">
                    <a:solidFill>
                      <a:srgbClr val="1A1A1A"/>
                    </a:solidFill>
                  </a:tcPr>
                </a:tc>
                <a:tc>
                  <a:txBody>
                    <a:bodyPr/>
                    <a:lstStyle/>
                    <a:p>
                      <a:r>
                        <a:rPr lang="en-US" sz="800" b="1" dirty="0">
                          <a:solidFill>
                            <a:srgbClr val="FFFFFF"/>
                          </a:solidFill>
                          <a:latin typeface="Arial" pitchFamily="34" charset="0"/>
                        </a:rPr>
                        <a:t>Departments / Units Identified</a:t>
                      </a:r>
                    </a:p>
                  </a:txBody>
                  <a:tcPr marL="27432" marR="27432" marT="27432" anchor="ctr">
                    <a:solidFill>
                      <a:srgbClr val="1A1A1A"/>
                    </a:solidFill>
                  </a:tcPr>
                </a:tc>
                <a:tc>
                  <a:txBody>
                    <a:bodyPr/>
                    <a:lstStyle/>
                    <a:p>
                      <a:r>
                        <a:rPr lang="en-US" sz="800" b="1" dirty="0">
                          <a:solidFill>
                            <a:srgbClr val="FFFFFF"/>
                          </a:solidFill>
                          <a:latin typeface="Arial" pitchFamily="34" charset="0"/>
                        </a:rPr>
                        <a:t>Apparatus (counts)</a:t>
                      </a:r>
                    </a:p>
                  </a:txBody>
                  <a:tcPr marL="27432" marR="27432" marT="27432" anchor="ctr">
                    <a:solidFill>
                      <a:srgbClr val="1A1A1A"/>
                    </a:solidFill>
                  </a:tcPr>
                </a:tc>
                <a:tc>
                  <a:txBody>
                    <a:bodyPr/>
                    <a:lstStyle/>
                    <a:p>
                      <a:r>
                        <a:rPr lang="en-US" sz="800" b="1" dirty="0">
                          <a:solidFill>
                            <a:srgbClr val="FFFFFF"/>
                          </a:solidFill>
                          <a:latin typeface="Arial" pitchFamily="34" charset="0"/>
                        </a:rPr>
                        <a:t>Personnel (counts)</a:t>
                      </a:r>
                    </a:p>
                  </a:txBody>
                  <a:tcPr marL="27432" marR="27432" marT="27432" anchor="ctr">
                    <a:solidFill>
                      <a:srgbClr val="1A1A1A"/>
                    </a:solidFill>
                  </a:tcPr>
                </a:tc>
                <a:tc>
                  <a:txBody>
                    <a:bodyPr/>
                    <a:lstStyle/>
                    <a:p>
                      <a:r>
                        <a:rPr lang="en-US" sz="800" b="1" dirty="0">
                          <a:solidFill>
                            <a:srgbClr val="FFFFFF"/>
                          </a:solidFill>
                          <a:latin typeface="Arial" pitchFamily="34" charset="0"/>
                        </a:rPr>
                        <a:t>Ignition Area / Heat Source / Material</a:t>
                      </a:r>
                    </a:p>
                  </a:txBody>
                  <a:tcPr marL="27432" marR="27432" marT="27432" anchor="ctr">
                    <a:solidFill>
                      <a:srgbClr val="1A1A1A"/>
                    </a:solidFill>
                  </a:tcPr>
                </a:tc>
                <a:tc>
                  <a:txBody>
                    <a:bodyPr/>
                    <a:lstStyle/>
                    <a:p>
                      <a:r>
                        <a:rPr lang="en-US" sz="800" b="1" dirty="0">
                          <a:solidFill>
                            <a:srgbClr val="FFFFFF"/>
                          </a:solidFill>
                          <a:latin typeface="Arial" pitchFamily="34" charset="0"/>
                        </a:rPr>
                        <a:t>Remarks / Key Facts (often verbatim from record)</a:t>
                      </a:r>
                    </a:p>
                  </a:txBody>
                  <a:tcPr marL="27432" marR="27432" marT="27432" anchor="ctr">
                    <a:solidFill>
                      <a:srgbClr val="1A1A1A"/>
                    </a:solidFill>
                  </a:tcPr>
                </a:tc>
                <a:extLst>
                  <a:ext uri="{0D108BD9-81ED-4DB2-BD59-A6C34878D82A}">
                    <a16:rowId xmlns:a16="http://schemas.microsoft.com/office/drawing/2014/main" val="10000"/>
                  </a:ext>
                </a:extLst>
              </a:tr>
              <a:tr h="1124712">
                <a:tc>
                  <a:txBody>
                    <a:bodyPr/>
                    <a:lstStyle/>
                    <a:p>
                      <a:pPr algn="ctr"/>
                      <a:r>
                        <a:rPr lang="en-US" sz="700" b="1" dirty="0">
                          <a:solidFill>
                            <a:srgbClr val="C0392B"/>
                          </a:solidFill>
                          <a:latin typeface="Arial" pitchFamily="34" charset="0"/>
                        </a:rPr>
                        <a:t>32</a:t>
                      </a:r>
                    </a:p>
                  </a:txBody>
                  <a:tcPr marL="27432" marR="27432" marT="27432" anchor="ctr">
                    <a:solidFill>
                      <a:srgbClr val="FFFFFF"/>
                    </a:solidFill>
                  </a:tcPr>
                </a:tc>
                <a:tc>
                  <a:txBody>
                    <a:bodyPr/>
                    <a:lstStyle/>
                    <a:p>
                      <a:r>
                        <a:rPr lang="en-US" sz="700" dirty="0">
                          <a:solidFill>
                            <a:srgbClr val="333333"/>
                          </a:solidFill>
                          <a:latin typeface="Arial" pitchFamily="34" charset="0"/>
                        </a:rPr>
                        <a:t>6/27/2026</a:t>
                      </a:r>
                    </a:p>
                  </a:txBody>
                  <a:tcPr marL="27432" marR="27432" marT="27432" anchor="ctr">
                    <a:solidFill>
                      <a:srgbClr val="FFFFFF"/>
                    </a:solidFill>
                  </a:tcPr>
                </a:tc>
                <a:tc>
                  <a:txBody>
                    <a:bodyPr/>
                    <a:lstStyle/>
                    <a:p>
                      <a:r>
                        <a:rPr lang="en-US" sz="700" dirty="0">
                          <a:solidFill>
                            <a:srgbClr val="333333"/>
                          </a:solidFill>
                          <a:latin typeface="Arial" pitchFamily="34" charset="0"/>
                        </a:rPr>
                        <a:t>6/27/2026 10:55:50</a:t>
                      </a:r>
                    </a:p>
                  </a:txBody>
                  <a:tcPr marL="27432" marR="27432" marT="27432" anchor="ctr">
                    <a:solidFill>
                      <a:srgbClr val="FFFFFF"/>
                    </a:solidFill>
                  </a:tcPr>
                </a:tc>
                <a:tc>
                  <a:txBody>
                    <a:bodyPr/>
                    <a:lstStyle/>
                    <a:p>
                      <a:r>
                        <a:rPr lang="en-US" sz="700" dirty="0">
                          <a:solidFill>
                            <a:srgbClr val="333333"/>
                          </a:solidFill>
                          <a:latin typeface="Arial" pitchFamily="34" charset="0"/>
                        </a:rPr>
                        <a:t>—</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a:t>
                      </a:r>
                    </a:p>
                  </a:txBody>
                  <a:tcPr marL="27432" marR="27432" marT="27432" anchor="ctr">
                    <a:solidFill>
                      <a:srgbClr val="FFFFFF"/>
                    </a:solidFill>
                  </a:tcPr>
                </a:tc>
                <a:tc>
                  <a:txBody>
                    <a:bodyPr/>
                    <a:lstStyle/>
                    <a:p>
                      <a:r>
                        <a:rPr lang="en-US" sz="700" dirty="0">
                          <a:solidFill>
                            <a:srgbClr val="333333"/>
                          </a:solidFill>
                          <a:latin typeface="Arial" pitchFamily="34" charset="0"/>
                        </a:rPr>
                        <a:t>Outside Investigation (dispatch-coded OUTSIDE/INVEST; not confirmed as a fire; NFIRS report never filed)</a:t>
                      </a:r>
                    </a:p>
                  </a:txBody>
                  <a:tcPr marL="27432" marR="27432" marT="27432" anchor="ctr">
                    <a:solidFill>
                      <a:srgbClr val="FFFFFF"/>
                    </a:solidFill>
                  </a:tcPr>
                </a:tc>
                <a:tc>
                  <a:txBody>
                    <a:bodyPr/>
                    <a:lstStyle/>
                    <a:p>
                      <a:r>
                        <a:rPr lang="en-US" sz="700" dirty="0">
                          <a:solidFill>
                            <a:srgbClr val="333333"/>
                          </a:solidFill>
                          <a:latin typeface="Arial" pitchFamily="34" charset="0"/>
                        </a:rPr>
                        <a:t>2026-000343</a:t>
                      </a:r>
                    </a:p>
                  </a:txBody>
                  <a:tcPr marL="27432" marR="27432" marT="27432" anchor="ctr">
                    <a:solidFill>
                      <a:srgbClr val="FFFFFF"/>
                    </a:solidFill>
                  </a:tcPr>
                </a:tc>
                <a:tc>
                  <a:txBody>
                    <a:bodyPr/>
                    <a:lstStyle/>
                    <a:p>
                      <a:pPr algn="ctr"/>
                      <a:r>
                        <a:rPr lang="en-US" sz="700" dirty="0">
                          <a:solidFill>
                            <a:srgbClr val="333333"/>
                          </a:solidFill>
                          <a:latin typeface="Arial" pitchFamily="34" charset="0"/>
                        </a:rPr>
                        <a:t>Unknown (blank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specified by call sign in NFIRS summary (Briarcliff Manor FD primary; see aggregate counts)</a:t>
                      </a:r>
                    </a:p>
                  </a:txBody>
                  <a:tcPr marL="27432" marR="27432" marT="27432" anchor="ctr">
                    <a:solidFill>
                      <a:srgbClr val="FFFFFF"/>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populated (blank NFIRS record)</a:t>
                      </a:r>
                    </a:p>
                  </a:txBody>
                  <a:tcPr marL="27432" marR="27432" marT="27432" anchor="ctr">
                    <a:solidFill>
                      <a:srgbClr val="FFFFFF"/>
                    </a:solidFill>
                  </a:tcPr>
                </a:tc>
                <a:tc>
                  <a:txBody>
                    <a:bodyPr/>
                    <a:lstStyle/>
                    <a:p>
                      <a:r>
                        <a:rPr lang="en-US" sz="700" dirty="0">
                          <a:solidFill>
                            <a:srgbClr val="333333"/>
                          </a:solidFill>
                          <a:latin typeface="Arial" pitchFamily="34" charset="0"/>
                        </a:rPr>
                        <a:t>Not stated — record never completed</a:t>
                      </a:r>
                    </a:p>
                  </a:txBody>
                  <a:tcPr marL="27432" marR="27432" marT="27432" anchor="ctr">
                    <a:solidFill>
                      <a:srgbClr val="FFFFFF"/>
                    </a:solidFill>
                  </a:tcPr>
                </a:tc>
                <a:tc>
                  <a:txBody>
                    <a:bodyPr/>
                    <a:lstStyle/>
                    <a:p>
                      <a:r>
                        <a:rPr lang="en-US" sz="700" dirty="0">
                          <a:solidFill>
                            <a:srgbClr val="333333"/>
                          </a:solidFill>
                          <a:latin typeface="Arial" pitchFamily="34" charset="0"/>
                        </a:rPr>
                        <a:t>Most recent entry in the FOIL production reviewed (through the file's current-as-of date). No completed NFIRS report.</a:t>
                      </a:r>
                    </a:p>
                  </a:txBody>
                  <a:tcPr marL="27432" marR="27432" marT="27432" anchor="ctr">
                    <a:solidFill>
                      <a:srgbClr val="FFFFFF"/>
                    </a:solidFill>
                  </a:tcPr>
                </a:tc>
                <a:extLst>
                  <a:ext uri="{0D108BD9-81ED-4DB2-BD59-A6C34878D82A}">
                    <a16:rowId xmlns:a16="http://schemas.microsoft.com/office/drawing/2014/main" val="10001"/>
                  </a:ext>
                </a:extLst>
              </a:tr>
            </a:tbl>
          </a:graphicData>
        </a:graphic>
      </p:graphicFrame>
      <p:sp>
        <p:nvSpPr>
          <p:cNvPr id="21" name="Text 19"/>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22" name="Text 20"/>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INDEPENDENT CONFIRMATION</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Media &amp; fire-department coverage</a:t>
            </a:r>
            <a:endParaRPr lang="en-US" sz="2800" dirty="0"/>
          </a:p>
        </p:txBody>
      </p:sp>
      <p:pic>
        <p:nvPicPr>
          <p:cNvPr id="4" name="Image 0" descr="preencoded.png"/>
          <p:cNvPicPr>
            <a:picLocks noChangeAspect="1"/>
          </p:cNvPicPr>
          <p:nvPr/>
        </p:nvPicPr>
        <p:blipFill>
          <a:blip r:embed="rId3"/>
          <a:stretch>
            <a:fillRect/>
          </a:stretch>
        </p:blipFill>
        <p:spPr>
          <a:xfrm>
            <a:off x="640080" y="1691640"/>
            <a:ext cx="292608" cy="292608"/>
          </a:xfrm>
          <a:prstGeom prst="rect">
            <a:avLst/>
          </a:prstGeom>
        </p:spPr>
      </p:pic>
      <p:sp>
        <p:nvSpPr>
          <p:cNvPr id="5" name="Text 2"/>
          <p:cNvSpPr/>
          <p:nvPr/>
        </p:nvSpPr>
        <p:spPr>
          <a:xfrm>
            <a:off x="1097280" y="1645920"/>
            <a:ext cx="1188720" cy="384048"/>
          </a:xfrm>
          <a:prstGeom prst="rect">
            <a:avLst/>
          </a:prstGeom>
          <a:noFill/>
          <a:ln/>
        </p:spPr>
        <p:txBody>
          <a:bodyPr wrap="square" rtlCol="0" anchor="ctr"/>
          <a:lstStyle/>
          <a:p>
            <a:pPr marL="0" indent="0">
              <a:buNone/>
            </a:pPr>
            <a:r>
              <a:rPr lang="en-US" sz="1200" b="1" dirty="0">
                <a:solidFill>
                  <a:srgbClr val="C0392B"/>
                </a:solidFill>
                <a:latin typeface="Arial" pitchFamily="34" charset="0"/>
                <a:ea typeface="Arial" pitchFamily="34" charset="-122"/>
                <a:cs typeface="Arial" pitchFamily="34" charset="-120"/>
              </a:rPr>
              <a:t>9/2014</a:t>
            </a:r>
            <a:endParaRPr lang="en-US" sz="1200" dirty="0"/>
          </a:p>
        </p:txBody>
      </p:sp>
      <p:sp>
        <p:nvSpPr>
          <p:cNvPr id="6" name="Text 3"/>
          <p:cNvSpPr/>
          <p:nvPr/>
        </p:nvSpPr>
        <p:spPr>
          <a:xfrm>
            <a:off x="2331720" y="1645920"/>
            <a:ext cx="2834640" cy="384048"/>
          </a:xfrm>
          <a:prstGeom prst="rect">
            <a:avLst/>
          </a:prstGeom>
          <a:noFill/>
          <a:ln/>
        </p:spPr>
        <p:txBody>
          <a:bodyPr wrap="square" rtlCol="0" anchor="ctr"/>
          <a:lstStyle/>
          <a:p>
            <a:pPr marL="0" indent="0">
              <a:buNone/>
            </a:pPr>
            <a:r>
              <a:rPr lang="en-US" sz="1200" b="1" dirty="0">
                <a:solidFill>
                  <a:srgbClr val="2B2B2B"/>
                </a:solidFill>
                <a:latin typeface="Arial" pitchFamily="34" charset="0"/>
                <a:ea typeface="Arial" pitchFamily="34" charset="-122"/>
                <a:cs typeface="Arial" pitchFamily="34" charset="-120"/>
              </a:rPr>
              <a:t>Croton-on-Hudson FD</a:t>
            </a:r>
            <a:endParaRPr lang="en-US" sz="1200" dirty="0"/>
          </a:p>
        </p:txBody>
      </p:sp>
      <p:sp>
        <p:nvSpPr>
          <p:cNvPr id="7" name="Text 4"/>
          <p:cNvSpPr/>
          <p:nvPr/>
        </p:nvSpPr>
        <p:spPr>
          <a:xfrm>
            <a:off x="5257800" y="1645920"/>
            <a:ext cx="6263640" cy="384048"/>
          </a:xfrm>
          <a:prstGeom prst="rect">
            <a:avLst/>
          </a:prstGeom>
          <a:noFill/>
          <a:ln/>
        </p:spPr>
        <p:txBody>
          <a:bodyPr wrap="square" rtlCol="0" anchor="ctr"/>
          <a:lstStyle/>
          <a:p>
            <a:pPr marL="0" indent="0">
              <a:buNone/>
            </a:pPr>
            <a:r>
              <a:rPr lang="en-US" sz="1150" i="1" u="sng" dirty="0">
                <a:solidFill>
                  <a:srgbClr val="444444"/>
                </a:solidFill>
                <a:latin typeface="Arial" pitchFamily="34" charset="0"/>
                <a:ea typeface="Arial" pitchFamily="34" charset="-122"/>
                <a:cs typeface="Arial" pitchFamily="34" charset="-120"/>
                <a:hlinkClick r:id="rId4"/>
              </a:rPr>
              <a:t>"Tanker 10 Mutual Aid to Briarcliff Two Days in a Row" — full mutual-aid roster, 11 departments</a:t>
            </a:r>
            <a:endParaRPr lang="en-US" sz="1150" dirty="0"/>
          </a:p>
        </p:txBody>
      </p:sp>
      <p:sp>
        <p:nvSpPr>
          <p:cNvPr id="8" name="Shape 5"/>
          <p:cNvSpPr/>
          <p:nvPr/>
        </p:nvSpPr>
        <p:spPr>
          <a:xfrm>
            <a:off x="640080" y="2157984"/>
            <a:ext cx="10881360" cy="0"/>
          </a:xfrm>
          <a:prstGeom prst="line">
            <a:avLst/>
          </a:prstGeom>
          <a:noFill/>
          <a:ln w="9525">
            <a:solidFill>
              <a:srgbClr val="E5E5E5"/>
            </a:solidFill>
            <a:prstDash val="solid"/>
          </a:ln>
        </p:spPr>
        <p:txBody>
          <a:bodyPr/>
          <a:lstStyle/>
          <a:p>
            <a:endParaRPr lang="en-US"/>
          </a:p>
        </p:txBody>
      </p:sp>
      <p:pic>
        <p:nvPicPr>
          <p:cNvPr id="9" name="Image 1" descr="preencoded.png"/>
          <p:cNvPicPr>
            <a:picLocks noChangeAspect="1"/>
          </p:cNvPicPr>
          <p:nvPr/>
        </p:nvPicPr>
        <p:blipFill>
          <a:blip r:embed="rId3"/>
          <a:stretch>
            <a:fillRect/>
          </a:stretch>
        </p:blipFill>
        <p:spPr>
          <a:xfrm>
            <a:off x="640080" y="2258568"/>
            <a:ext cx="292608" cy="292608"/>
          </a:xfrm>
          <a:prstGeom prst="rect">
            <a:avLst/>
          </a:prstGeom>
        </p:spPr>
      </p:pic>
      <p:sp>
        <p:nvSpPr>
          <p:cNvPr id="10" name="Text 6"/>
          <p:cNvSpPr/>
          <p:nvPr/>
        </p:nvSpPr>
        <p:spPr>
          <a:xfrm>
            <a:off x="1097280" y="2212848"/>
            <a:ext cx="1188720" cy="384048"/>
          </a:xfrm>
          <a:prstGeom prst="rect">
            <a:avLst/>
          </a:prstGeom>
          <a:noFill/>
          <a:ln/>
        </p:spPr>
        <p:txBody>
          <a:bodyPr wrap="square" rtlCol="0" anchor="ctr"/>
          <a:lstStyle/>
          <a:p>
            <a:pPr marL="0" indent="0">
              <a:buNone/>
            </a:pPr>
            <a:r>
              <a:rPr lang="en-US" sz="1200" b="1" dirty="0">
                <a:solidFill>
                  <a:srgbClr val="C0392B"/>
                </a:solidFill>
                <a:latin typeface="Arial" pitchFamily="34" charset="0"/>
                <a:ea typeface="Arial" pitchFamily="34" charset="-122"/>
                <a:cs typeface="Arial" pitchFamily="34" charset="-120"/>
              </a:rPr>
              <a:t>12/9/2024</a:t>
            </a:r>
            <a:endParaRPr lang="en-US" sz="1200" dirty="0"/>
          </a:p>
        </p:txBody>
      </p:sp>
      <p:sp>
        <p:nvSpPr>
          <p:cNvPr id="11" name="Text 7"/>
          <p:cNvSpPr/>
          <p:nvPr/>
        </p:nvSpPr>
        <p:spPr>
          <a:xfrm>
            <a:off x="2331720" y="2212848"/>
            <a:ext cx="2834640" cy="384048"/>
          </a:xfrm>
          <a:prstGeom prst="rect">
            <a:avLst/>
          </a:prstGeom>
          <a:noFill/>
          <a:ln/>
        </p:spPr>
        <p:txBody>
          <a:bodyPr wrap="square" rtlCol="0" anchor="ctr"/>
          <a:lstStyle/>
          <a:p>
            <a:pPr marL="0" indent="0">
              <a:buNone/>
            </a:pPr>
            <a:r>
              <a:rPr lang="en-US" sz="1200" b="1" dirty="0">
                <a:solidFill>
                  <a:srgbClr val="2B2B2B"/>
                </a:solidFill>
                <a:latin typeface="Arial" pitchFamily="34" charset="0"/>
                <a:ea typeface="Arial" pitchFamily="34" charset="-122"/>
                <a:cs typeface="Arial" pitchFamily="34" charset="-120"/>
              </a:rPr>
              <a:t>Hudson Valley Country / 97.7 The Wolf</a:t>
            </a:r>
            <a:endParaRPr lang="en-US" sz="1200" dirty="0"/>
          </a:p>
        </p:txBody>
      </p:sp>
      <p:sp>
        <p:nvSpPr>
          <p:cNvPr id="12" name="Text 8"/>
          <p:cNvSpPr/>
          <p:nvPr/>
        </p:nvSpPr>
        <p:spPr>
          <a:xfrm>
            <a:off x="5257800" y="2212848"/>
            <a:ext cx="6263640" cy="384048"/>
          </a:xfrm>
          <a:prstGeom prst="rect">
            <a:avLst/>
          </a:prstGeom>
          <a:noFill/>
          <a:ln/>
        </p:spPr>
        <p:txBody>
          <a:bodyPr wrap="square" rtlCol="0" anchor="ctr"/>
          <a:lstStyle/>
          <a:p>
            <a:pPr marL="0" indent="0">
              <a:buNone/>
            </a:pPr>
            <a:r>
              <a:rPr lang="en-US" sz="1150" i="1" u="sng" dirty="0">
                <a:solidFill>
                  <a:srgbClr val="444444"/>
                </a:solidFill>
                <a:latin typeface="Arial" pitchFamily="34" charset="0"/>
                <a:ea typeface="Arial" pitchFamily="34" charset="-122"/>
                <a:cs typeface="Arial" pitchFamily="34" charset="-120"/>
                <a:hlinkClick r:id="rId5"/>
              </a:rPr>
              <a:t>"Early Morning Fire Roars Near New York's Taconic State Parkway"</a:t>
            </a:r>
            <a:endParaRPr lang="en-US" sz="1150" dirty="0"/>
          </a:p>
        </p:txBody>
      </p:sp>
      <p:sp>
        <p:nvSpPr>
          <p:cNvPr id="13" name="Shape 9"/>
          <p:cNvSpPr/>
          <p:nvPr/>
        </p:nvSpPr>
        <p:spPr>
          <a:xfrm>
            <a:off x="640080" y="2724912"/>
            <a:ext cx="10881360" cy="0"/>
          </a:xfrm>
          <a:prstGeom prst="line">
            <a:avLst/>
          </a:prstGeom>
          <a:noFill/>
          <a:ln w="9525">
            <a:solidFill>
              <a:srgbClr val="E5E5E5"/>
            </a:solidFill>
            <a:prstDash val="solid"/>
          </a:ln>
        </p:spPr>
        <p:txBody>
          <a:bodyPr/>
          <a:lstStyle/>
          <a:p>
            <a:endParaRPr lang="en-US"/>
          </a:p>
        </p:txBody>
      </p:sp>
      <p:pic>
        <p:nvPicPr>
          <p:cNvPr id="14" name="Image 2" descr="preencoded.png"/>
          <p:cNvPicPr>
            <a:picLocks noChangeAspect="1"/>
          </p:cNvPicPr>
          <p:nvPr/>
        </p:nvPicPr>
        <p:blipFill>
          <a:blip r:embed="rId3"/>
          <a:stretch>
            <a:fillRect/>
          </a:stretch>
        </p:blipFill>
        <p:spPr>
          <a:xfrm>
            <a:off x="640080" y="2825496"/>
            <a:ext cx="292608" cy="292608"/>
          </a:xfrm>
          <a:prstGeom prst="rect">
            <a:avLst/>
          </a:prstGeom>
        </p:spPr>
      </p:pic>
      <p:sp>
        <p:nvSpPr>
          <p:cNvPr id="15" name="Text 10"/>
          <p:cNvSpPr/>
          <p:nvPr/>
        </p:nvSpPr>
        <p:spPr>
          <a:xfrm>
            <a:off x="1097280" y="2779776"/>
            <a:ext cx="1188720" cy="384048"/>
          </a:xfrm>
          <a:prstGeom prst="rect">
            <a:avLst/>
          </a:prstGeom>
          <a:noFill/>
          <a:ln/>
        </p:spPr>
        <p:txBody>
          <a:bodyPr wrap="square" rtlCol="0" anchor="ctr"/>
          <a:lstStyle/>
          <a:p>
            <a:pPr marL="0" indent="0">
              <a:buNone/>
            </a:pPr>
            <a:r>
              <a:rPr lang="en-US" sz="1200" b="1" dirty="0">
                <a:solidFill>
                  <a:srgbClr val="C0392B"/>
                </a:solidFill>
                <a:latin typeface="Arial" pitchFamily="34" charset="0"/>
                <a:ea typeface="Arial" pitchFamily="34" charset="-122"/>
                <a:cs typeface="Arial" pitchFamily="34" charset="-120"/>
              </a:rPr>
              <a:t>12/10/2024</a:t>
            </a:r>
            <a:endParaRPr lang="en-US" sz="1200" dirty="0"/>
          </a:p>
        </p:txBody>
      </p:sp>
      <p:sp>
        <p:nvSpPr>
          <p:cNvPr id="16" name="Text 11"/>
          <p:cNvSpPr/>
          <p:nvPr/>
        </p:nvSpPr>
        <p:spPr>
          <a:xfrm>
            <a:off x="2331720" y="2779776"/>
            <a:ext cx="2834640" cy="384048"/>
          </a:xfrm>
          <a:prstGeom prst="rect">
            <a:avLst/>
          </a:prstGeom>
          <a:noFill/>
          <a:ln/>
        </p:spPr>
        <p:txBody>
          <a:bodyPr wrap="square" rtlCol="0" anchor="ctr"/>
          <a:lstStyle/>
          <a:p>
            <a:pPr marL="0" indent="0">
              <a:buNone/>
            </a:pPr>
            <a:r>
              <a:rPr lang="en-US" sz="1200" b="1" dirty="0">
                <a:solidFill>
                  <a:srgbClr val="2B2B2B"/>
                </a:solidFill>
                <a:latin typeface="Arial" pitchFamily="34" charset="0"/>
                <a:ea typeface="Arial" pitchFamily="34" charset="-122"/>
                <a:cs typeface="Arial" pitchFamily="34" charset="-120"/>
              </a:rPr>
              <a:t>Daily Voice</a:t>
            </a:r>
            <a:endParaRPr lang="en-US" sz="1200" dirty="0"/>
          </a:p>
        </p:txBody>
      </p:sp>
      <p:sp>
        <p:nvSpPr>
          <p:cNvPr id="17" name="Text 12"/>
          <p:cNvSpPr/>
          <p:nvPr/>
        </p:nvSpPr>
        <p:spPr>
          <a:xfrm>
            <a:off x="5257800" y="2779776"/>
            <a:ext cx="6263640" cy="384048"/>
          </a:xfrm>
          <a:prstGeom prst="rect">
            <a:avLst/>
          </a:prstGeom>
          <a:noFill/>
          <a:ln/>
        </p:spPr>
        <p:txBody>
          <a:bodyPr wrap="square" rtlCol="0" anchor="ctr"/>
          <a:lstStyle/>
          <a:p>
            <a:pPr marL="0" indent="0">
              <a:buNone/>
            </a:pPr>
            <a:r>
              <a:rPr lang="en-US" sz="1150" i="1" u="sng" dirty="0">
                <a:solidFill>
                  <a:srgbClr val="444444"/>
                </a:solidFill>
                <a:latin typeface="Arial" pitchFamily="34" charset="0"/>
                <a:ea typeface="Arial" pitchFamily="34" charset="-122"/>
                <a:cs typeface="Arial" pitchFamily="34" charset="-120"/>
                <a:hlinkClick r:id="rId6"/>
              </a:rPr>
              <a:t>"Drone Captures Massive Mulch Fire As Crews Battle Blaze For Hours"</a:t>
            </a:r>
            <a:endParaRPr lang="en-US" sz="1150" dirty="0"/>
          </a:p>
        </p:txBody>
      </p:sp>
      <p:sp>
        <p:nvSpPr>
          <p:cNvPr id="18" name="Shape 13"/>
          <p:cNvSpPr/>
          <p:nvPr/>
        </p:nvSpPr>
        <p:spPr>
          <a:xfrm>
            <a:off x="640080" y="3291840"/>
            <a:ext cx="10881360" cy="0"/>
          </a:xfrm>
          <a:prstGeom prst="line">
            <a:avLst/>
          </a:prstGeom>
          <a:noFill/>
          <a:ln w="9525">
            <a:solidFill>
              <a:srgbClr val="E5E5E5"/>
            </a:solidFill>
            <a:prstDash val="solid"/>
          </a:ln>
        </p:spPr>
        <p:txBody>
          <a:bodyPr/>
          <a:lstStyle/>
          <a:p>
            <a:endParaRPr lang="en-US"/>
          </a:p>
        </p:txBody>
      </p:sp>
      <p:pic>
        <p:nvPicPr>
          <p:cNvPr id="19" name="Image 3" descr="preencoded.png"/>
          <p:cNvPicPr>
            <a:picLocks noChangeAspect="1"/>
          </p:cNvPicPr>
          <p:nvPr/>
        </p:nvPicPr>
        <p:blipFill>
          <a:blip r:embed="rId3"/>
          <a:stretch>
            <a:fillRect/>
          </a:stretch>
        </p:blipFill>
        <p:spPr>
          <a:xfrm>
            <a:off x="640080" y="3392424"/>
            <a:ext cx="292608" cy="292608"/>
          </a:xfrm>
          <a:prstGeom prst="rect">
            <a:avLst/>
          </a:prstGeom>
        </p:spPr>
      </p:pic>
      <p:sp>
        <p:nvSpPr>
          <p:cNvPr id="20" name="Text 14"/>
          <p:cNvSpPr/>
          <p:nvPr/>
        </p:nvSpPr>
        <p:spPr>
          <a:xfrm>
            <a:off x="1097280" y="3346704"/>
            <a:ext cx="1188720" cy="384048"/>
          </a:xfrm>
          <a:prstGeom prst="rect">
            <a:avLst/>
          </a:prstGeom>
          <a:noFill/>
          <a:ln/>
        </p:spPr>
        <p:txBody>
          <a:bodyPr wrap="square" rtlCol="0" anchor="ctr"/>
          <a:lstStyle/>
          <a:p>
            <a:pPr marL="0" indent="0">
              <a:buNone/>
            </a:pPr>
            <a:r>
              <a:rPr lang="en-US" sz="1200" b="1" dirty="0">
                <a:solidFill>
                  <a:srgbClr val="C0392B"/>
                </a:solidFill>
                <a:latin typeface="Arial" pitchFamily="34" charset="0"/>
                <a:ea typeface="Arial" pitchFamily="34" charset="-122"/>
                <a:cs typeface="Arial" pitchFamily="34" charset="-120"/>
              </a:rPr>
              <a:t>12/10/2024</a:t>
            </a:r>
            <a:endParaRPr lang="en-US" sz="1200" dirty="0"/>
          </a:p>
        </p:txBody>
      </p:sp>
      <p:sp>
        <p:nvSpPr>
          <p:cNvPr id="21" name="Text 15"/>
          <p:cNvSpPr/>
          <p:nvPr/>
        </p:nvSpPr>
        <p:spPr>
          <a:xfrm>
            <a:off x="2331720" y="3346704"/>
            <a:ext cx="2834640" cy="384048"/>
          </a:xfrm>
          <a:prstGeom prst="rect">
            <a:avLst/>
          </a:prstGeom>
          <a:noFill/>
          <a:ln/>
        </p:spPr>
        <p:txBody>
          <a:bodyPr wrap="square" rtlCol="0" anchor="ctr"/>
          <a:lstStyle/>
          <a:p>
            <a:pPr marL="0" indent="0">
              <a:buNone/>
            </a:pPr>
            <a:r>
              <a:rPr lang="en-US" sz="1200" b="1" dirty="0">
                <a:solidFill>
                  <a:srgbClr val="2B2B2B"/>
                </a:solidFill>
                <a:latin typeface="Arial" pitchFamily="34" charset="0"/>
                <a:ea typeface="Arial" pitchFamily="34" charset="-122"/>
                <a:cs typeface="Arial" pitchFamily="34" charset="-120"/>
              </a:rPr>
              <a:t>News 12 Westchester</a:t>
            </a:r>
            <a:endParaRPr lang="en-US" sz="1200" dirty="0"/>
          </a:p>
        </p:txBody>
      </p:sp>
      <p:sp>
        <p:nvSpPr>
          <p:cNvPr id="22" name="Text 16"/>
          <p:cNvSpPr/>
          <p:nvPr/>
        </p:nvSpPr>
        <p:spPr>
          <a:xfrm>
            <a:off x="5257800" y="3346704"/>
            <a:ext cx="6263640" cy="384048"/>
          </a:xfrm>
          <a:prstGeom prst="rect">
            <a:avLst/>
          </a:prstGeom>
          <a:noFill/>
          <a:ln/>
        </p:spPr>
        <p:txBody>
          <a:bodyPr wrap="square" rtlCol="0" anchor="ctr"/>
          <a:lstStyle/>
          <a:p>
            <a:pPr marL="0" indent="0">
              <a:buNone/>
            </a:pPr>
            <a:r>
              <a:rPr lang="en-US" sz="1150" i="1" u="sng" dirty="0">
                <a:solidFill>
                  <a:srgbClr val="444444"/>
                </a:solidFill>
                <a:latin typeface="Arial" pitchFamily="34" charset="0"/>
                <a:ea typeface="Arial" pitchFamily="34" charset="-122"/>
                <a:cs typeface="Arial" pitchFamily="34" charset="-120"/>
                <a:hlinkClick r:id="rId7"/>
              </a:rPr>
              <a:t>"Dramatic video shows large compost fire in Westchester"</a:t>
            </a:r>
            <a:endParaRPr lang="en-US" sz="1150" dirty="0"/>
          </a:p>
        </p:txBody>
      </p:sp>
      <p:sp>
        <p:nvSpPr>
          <p:cNvPr id="23" name="Shape 17"/>
          <p:cNvSpPr/>
          <p:nvPr/>
        </p:nvSpPr>
        <p:spPr>
          <a:xfrm>
            <a:off x="640080" y="3858768"/>
            <a:ext cx="10881360" cy="0"/>
          </a:xfrm>
          <a:prstGeom prst="line">
            <a:avLst/>
          </a:prstGeom>
          <a:noFill/>
          <a:ln w="9525">
            <a:solidFill>
              <a:srgbClr val="E5E5E5"/>
            </a:solidFill>
            <a:prstDash val="solid"/>
          </a:ln>
        </p:spPr>
        <p:txBody>
          <a:bodyPr/>
          <a:lstStyle/>
          <a:p>
            <a:endParaRPr lang="en-US"/>
          </a:p>
        </p:txBody>
      </p:sp>
      <p:pic>
        <p:nvPicPr>
          <p:cNvPr id="24" name="Image 4" descr="preencoded.png"/>
          <p:cNvPicPr>
            <a:picLocks noChangeAspect="1"/>
          </p:cNvPicPr>
          <p:nvPr/>
        </p:nvPicPr>
        <p:blipFill>
          <a:blip r:embed="rId3"/>
          <a:stretch>
            <a:fillRect/>
          </a:stretch>
        </p:blipFill>
        <p:spPr>
          <a:xfrm>
            <a:off x="640080" y="3959352"/>
            <a:ext cx="292608" cy="292608"/>
          </a:xfrm>
          <a:prstGeom prst="rect">
            <a:avLst/>
          </a:prstGeom>
        </p:spPr>
      </p:pic>
      <p:sp>
        <p:nvSpPr>
          <p:cNvPr id="25" name="Text 18"/>
          <p:cNvSpPr/>
          <p:nvPr/>
        </p:nvSpPr>
        <p:spPr>
          <a:xfrm>
            <a:off x="1097280" y="3913632"/>
            <a:ext cx="1188720" cy="384048"/>
          </a:xfrm>
          <a:prstGeom prst="rect">
            <a:avLst/>
          </a:prstGeom>
          <a:noFill/>
          <a:ln/>
        </p:spPr>
        <p:txBody>
          <a:bodyPr wrap="square" rtlCol="0" anchor="ctr"/>
          <a:lstStyle/>
          <a:p>
            <a:pPr marL="0" indent="0">
              <a:buNone/>
            </a:pPr>
            <a:r>
              <a:rPr lang="en-US" sz="1200" b="1" dirty="0">
                <a:solidFill>
                  <a:srgbClr val="C0392B"/>
                </a:solidFill>
                <a:latin typeface="Arial" pitchFamily="34" charset="0"/>
                <a:ea typeface="Arial" pitchFamily="34" charset="-122"/>
                <a:cs typeface="Arial" pitchFamily="34" charset="-120"/>
              </a:rPr>
              <a:t>6/24/2026</a:t>
            </a:r>
            <a:endParaRPr lang="en-US" sz="1200" dirty="0"/>
          </a:p>
        </p:txBody>
      </p:sp>
      <p:sp>
        <p:nvSpPr>
          <p:cNvPr id="26" name="Text 19"/>
          <p:cNvSpPr/>
          <p:nvPr/>
        </p:nvSpPr>
        <p:spPr>
          <a:xfrm>
            <a:off x="2331720" y="3913632"/>
            <a:ext cx="2834640" cy="384048"/>
          </a:xfrm>
          <a:prstGeom prst="rect">
            <a:avLst/>
          </a:prstGeom>
          <a:noFill/>
          <a:ln/>
        </p:spPr>
        <p:txBody>
          <a:bodyPr wrap="square" rtlCol="0" anchor="ctr"/>
          <a:lstStyle/>
          <a:p>
            <a:pPr marL="0" indent="0">
              <a:buNone/>
            </a:pPr>
            <a:r>
              <a:rPr lang="en-US" sz="1200" b="1" dirty="0">
                <a:solidFill>
                  <a:srgbClr val="2B2B2B"/>
                </a:solidFill>
                <a:latin typeface="Arial" pitchFamily="34" charset="0"/>
                <a:ea typeface="Arial" pitchFamily="34" charset="-122"/>
                <a:cs typeface="Arial" pitchFamily="34" charset="-120"/>
              </a:rPr>
              <a:t>Westfair Communications</a:t>
            </a:r>
            <a:endParaRPr lang="en-US" sz="1200" dirty="0"/>
          </a:p>
        </p:txBody>
      </p:sp>
      <p:sp>
        <p:nvSpPr>
          <p:cNvPr id="27" name="Text 20"/>
          <p:cNvSpPr/>
          <p:nvPr/>
        </p:nvSpPr>
        <p:spPr>
          <a:xfrm>
            <a:off x="5257800" y="3913632"/>
            <a:ext cx="6263640" cy="384048"/>
          </a:xfrm>
          <a:prstGeom prst="rect">
            <a:avLst/>
          </a:prstGeom>
          <a:noFill/>
          <a:ln/>
        </p:spPr>
        <p:txBody>
          <a:bodyPr wrap="square" rtlCol="0" anchor="ctr"/>
          <a:lstStyle/>
          <a:p>
            <a:pPr marL="0" indent="0">
              <a:buNone/>
            </a:pPr>
            <a:r>
              <a:rPr lang="en-US" sz="1150" i="1" u="sng" dirty="0">
                <a:solidFill>
                  <a:srgbClr val="444444"/>
                </a:solidFill>
                <a:latin typeface="Arial" pitchFamily="34" charset="0"/>
                <a:ea typeface="Arial" pitchFamily="34" charset="-122"/>
                <a:cs typeface="Arial" pitchFamily="34" charset="-120"/>
                <a:hlinkClick r:id="rId8"/>
              </a:rPr>
              <a:t>"Amodio's Garden Center accused of creating nuisance" — Town's lawsuit</a:t>
            </a:r>
            <a:endParaRPr lang="en-US" sz="1150" dirty="0"/>
          </a:p>
        </p:txBody>
      </p:sp>
      <p:sp>
        <p:nvSpPr>
          <p:cNvPr id="180" name="Shape D6"/>
          <p:cNvSpPr/>
          <p:nvPr/>
        </p:nvSpPr>
        <p:spPr>
          <a:xfrm>
            <a:off x="640080" y="4425696"/>
            <a:ext cx="10881360" cy="0"/>
          </a:xfrm>
          <a:prstGeom prst="line">
            <a:avLst/>
          </a:prstGeom>
          <a:noFill/>
          <a:ln w="9525">
            <a:solidFill>
              <a:srgbClr val="E5E5E5"/>
            </a:solidFill>
            <a:prstDash val="solid"/>
          </a:ln>
        </p:spPr>
        <p:txBody>
          <a:bodyPr/>
          <a:lstStyle/>
          <a:p>
            <a:endParaRPr lang="en-US"/>
          </a:p>
        </p:txBody>
      </p:sp>
      <p:sp>
        <p:nvSpPr>
          <p:cNvPr id="181" name="Text D6a"/>
          <p:cNvSpPr/>
          <p:nvPr/>
        </p:nvSpPr>
        <p:spPr>
          <a:xfrm>
            <a:off x="1097280" y="4480560"/>
            <a:ext cx="1188720" cy="384048"/>
          </a:xfrm>
          <a:prstGeom prst="rect">
            <a:avLst/>
          </a:prstGeom>
          <a:noFill/>
          <a:ln/>
        </p:spPr>
        <p:txBody>
          <a:bodyPr wrap="square" rtlCol="0" anchor="ctr"/>
          <a:lstStyle/>
          <a:p>
            <a:pPr marL="0" indent="0">
              <a:buNone/>
            </a:pPr>
            <a:r>
              <a:rPr lang="en-US" sz="1200" b="1" dirty="0">
                <a:solidFill>
                  <a:srgbClr val="C0392B"/>
                </a:solidFill>
                <a:latin typeface="Arial" pitchFamily="34" charset="0"/>
                <a:ea typeface="Arial" pitchFamily="34" charset="-122"/>
                <a:cs typeface="Arial" pitchFamily="34" charset="-120"/>
              </a:rPr>
              <a:t>7/20/2026</a:t>
            </a:r>
            <a:endParaRPr lang="en-US" sz="1200" dirty="0"/>
          </a:p>
        </p:txBody>
      </p:sp>
      <p:sp>
        <p:nvSpPr>
          <p:cNvPr id="182" name="Text D6b"/>
          <p:cNvSpPr/>
          <p:nvPr/>
        </p:nvSpPr>
        <p:spPr>
          <a:xfrm>
            <a:off x="2331720" y="4480560"/>
            <a:ext cx="2834640" cy="384048"/>
          </a:xfrm>
          <a:prstGeom prst="rect">
            <a:avLst/>
          </a:prstGeom>
          <a:noFill/>
          <a:ln/>
        </p:spPr>
        <p:txBody>
          <a:bodyPr wrap="square" rtlCol="0" anchor="ctr"/>
          <a:lstStyle/>
          <a:p>
            <a:pPr marL="0" indent="0">
              <a:buNone/>
            </a:pPr>
            <a:r>
              <a:rPr lang="en-US" sz="1200" b="1" dirty="0">
                <a:solidFill>
                  <a:srgbClr val="2B2B2B"/>
                </a:solidFill>
                <a:latin typeface="Arial" pitchFamily="34" charset="0"/>
                <a:ea typeface="Arial" pitchFamily="34" charset="-122"/>
                <a:cs typeface="Arial" pitchFamily="34" charset="-120"/>
              </a:rPr>
              <a:t>The Examiner News</a:t>
            </a:r>
            <a:endParaRPr lang="en-US" sz="1200" dirty="0"/>
          </a:p>
        </p:txBody>
      </p:sp>
      <p:sp>
        <p:nvSpPr>
          <p:cNvPr id="183" name="Text D6c"/>
          <p:cNvSpPr/>
          <p:nvPr/>
        </p:nvSpPr>
        <p:spPr>
          <a:xfrm>
            <a:off x="5257800" y="4480560"/>
            <a:ext cx="6263640" cy="384048"/>
          </a:xfrm>
          <a:prstGeom prst="rect">
            <a:avLst/>
          </a:prstGeom>
          <a:noFill/>
          <a:ln/>
        </p:spPr>
        <p:txBody>
          <a:bodyPr wrap="square" rtlCol="0" anchor="ctr"/>
          <a:lstStyle/>
          <a:p>
            <a:pPr marL="0" indent="0">
              <a:buNone/>
            </a:pPr>
            <a:r>
              <a:rPr lang="en-US" sz="1150" i="1" u="sng" dirty="0">
                <a:solidFill>
                  <a:srgbClr val="444444"/>
                </a:solidFill>
                <a:latin typeface="Arial" pitchFamily="34" charset="0"/>
                <a:ea typeface="Arial" pitchFamily="34" charset="-122"/>
                <a:cs typeface="Arial" pitchFamily="34" charset="-120"/>
                <a:hlinkClick r:id="rId9"/>
              </a:rPr>
              <a:t>"Mt. Pleasant Residents Demand Answers as Mulch Facility Dispute Escalates to Police Standoff"</a:t>
            </a:r>
            <a:endParaRPr lang="en-US" sz="1150" dirty="0"/>
          </a:p>
        </p:txBody>
      </p:sp>
      <p:sp>
        <p:nvSpPr>
          <p:cNvPr id="28" name="Shape 21"/>
          <p:cNvSpPr/>
          <p:nvPr/>
        </p:nvSpPr>
        <p:spPr>
          <a:xfrm>
            <a:off x="640080" y="5559552"/>
            <a:ext cx="10881360" cy="0"/>
          </a:xfrm>
          <a:prstGeom prst="line">
            <a:avLst/>
          </a:prstGeom>
          <a:noFill/>
          <a:ln w="9525">
            <a:solidFill>
              <a:srgbClr val="E5E5E5"/>
            </a:solidFill>
            <a:prstDash val="solid"/>
          </a:ln>
        </p:spPr>
        <p:txBody>
          <a:bodyPr/>
          <a:lstStyle/>
          <a:p>
            <a:endParaRPr lang="en-US"/>
          </a:p>
        </p:txBody>
      </p:sp>
      <p:sp>
        <p:nvSpPr>
          <p:cNvPr id="29" name="Text 22"/>
          <p:cNvSpPr/>
          <p:nvPr/>
        </p:nvSpPr>
        <p:spPr>
          <a:xfrm>
            <a:off x="640080" y="5751576"/>
            <a:ext cx="10881360" cy="365760"/>
          </a:xfrm>
          <a:prstGeom prst="rect">
            <a:avLst/>
          </a:prstGeom>
          <a:noFill/>
          <a:ln/>
        </p:spPr>
        <p:txBody>
          <a:bodyPr wrap="square" rtlCol="0" anchor="ctr"/>
          <a:lstStyle/>
          <a:p>
            <a:pPr marL="0" indent="0">
              <a:buNone/>
            </a:pPr>
            <a:r>
              <a:rPr lang="en-US" sz="1100" i="1" dirty="0">
                <a:solidFill>
                  <a:srgbClr val="6B6B6B"/>
                </a:solidFill>
                <a:latin typeface="Arial" pitchFamily="34" charset="0"/>
                <a:ea typeface="Arial" pitchFamily="34" charset="-122"/>
                <a:cs typeface="Arial" pitchFamily="34" charset="-120"/>
              </a:rPr>
              <a:t>Full links, dates, and what each source corroborates: Media Coverage tab, companion Excel workbook.</a:t>
            </a:r>
            <a:endParaRPr lang="en-US" sz="1100" dirty="0"/>
          </a:p>
        </p:txBody>
      </p:sp>
      <p:sp>
        <p:nvSpPr>
          <p:cNvPr id="30" name="Text 23"/>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31" name="Text 24"/>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058400" cy="365760"/>
          </a:xfrm>
          <a:prstGeom prst="rect">
            <a:avLst/>
          </a:prstGeom>
          <a:noFill/>
          <a:ln/>
        </p:spPr>
        <p:txBody>
          <a:bodyPr wrap="square" rtlCol="0" anchor="ctr"/>
          <a:lstStyle/>
          <a:p>
            <a:pPr marL="0" indent="0">
              <a:buNone/>
            </a:pPr>
            <a:r>
              <a:rPr lang="en-US" sz="1300" b="1" kern="0" spc="100" dirty="0">
                <a:solidFill>
                  <a:srgbClr val="C0392B"/>
                </a:solidFill>
                <a:latin typeface="Arial" pitchFamily="34" charset="0"/>
                <a:ea typeface="Arial" pitchFamily="34" charset="-122"/>
                <a:cs typeface="Arial" pitchFamily="34" charset="-120"/>
              </a:rPr>
              <a:t>METHODOLOGY</a:t>
            </a:r>
            <a:endParaRPr lang="en-US" sz="1300" dirty="0"/>
          </a:p>
        </p:txBody>
      </p:sp>
      <p:sp>
        <p:nvSpPr>
          <p:cNvPr id="3" name="Text 1"/>
          <p:cNvSpPr/>
          <p:nvPr/>
        </p:nvSpPr>
        <p:spPr>
          <a:xfrm>
            <a:off x="548640" y="685800"/>
            <a:ext cx="11064240" cy="777240"/>
          </a:xfrm>
          <a:prstGeom prst="rect">
            <a:avLst/>
          </a:prstGeom>
          <a:noFill/>
          <a:ln/>
        </p:spPr>
        <p:txBody>
          <a:bodyPr wrap="square" rtlCol="0" anchor="ctr"/>
          <a:lstStyle/>
          <a:p>
            <a:pPr marL="0" indent="0">
              <a:buNone/>
            </a:pPr>
            <a:r>
              <a:rPr lang="en-US" sz="2800" b="1" dirty="0">
                <a:solidFill>
                  <a:srgbClr val="2B2B2B"/>
                </a:solidFill>
                <a:latin typeface="Arial" pitchFamily="34" charset="0"/>
                <a:ea typeface="Arial" pitchFamily="34" charset="-122"/>
                <a:cs typeface="Arial" pitchFamily="34" charset="-120"/>
              </a:rPr>
              <a:t>Sources &amp; important caveats</a:t>
            </a:r>
            <a:endParaRPr lang="en-US" sz="2800" dirty="0"/>
          </a:p>
        </p:txBody>
      </p:sp>
      <p:sp>
        <p:nvSpPr>
          <p:cNvPr id="4" name="Text 2"/>
          <p:cNvSpPr/>
          <p:nvPr/>
        </p:nvSpPr>
        <p:spPr>
          <a:xfrm>
            <a:off x="640080" y="1554480"/>
            <a:ext cx="5486400" cy="320040"/>
          </a:xfrm>
          <a:prstGeom prst="rect">
            <a:avLst/>
          </a:prstGeom>
          <a:noFill/>
          <a:ln/>
        </p:spPr>
        <p:txBody>
          <a:bodyPr wrap="square" rtlCol="0" anchor="ctr"/>
          <a:lstStyle/>
          <a:p>
            <a:pPr marL="0" indent="0">
              <a:buNone/>
            </a:pPr>
            <a:r>
              <a:rPr lang="en-US" sz="1400" b="1" dirty="0">
                <a:solidFill>
                  <a:srgbClr val="C0392B"/>
                </a:solidFill>
                <a:latin typeface="Arial" pitchFamily="34" charset="0"/>
                <a:ea typeface="Arial" pitchFamily="34" charset="-122"/>
                <a:cs typeface="Arial" pitchFamily="34" charset="-120"/>
              </a:rPr>
              <a:t>Primary sources</a:t>
            </a:r>
            <a:endParaRPr lang="en-US" sz="1400" dirty="0"/>
          </a:p>
        </p:txBody>
      </p:sp>
      <p:sp>
        <p:nvSpPr>
          <p:cNvPr id="5" name="Text 3"/>
          <p:cNvSpPr/>
          <p:nvPr/>
        </p:nvSpPr>
        <p:spPr>
          <a:xfrm>
            <a:off x="640080" y="1920240"/>
            <a:ext cx="5394960" cy="1828800"/>
          </a:xfrm>
          <a:prstGeom prst="rect">
            <a:avLst/>
          </a:prstGeom>
          <a:noFill/>
          <a:ln/>
        </p:spPr>
        <p:txBody>
          <a:bodyPr wrap="square" rtlCol="0" anchor="t"/>
          <a:lstStyle/>
          <a:p>
            <a:pPr marL="0" indent="0">
              <a:buNone/>
            </a:pPr>
            <a:r>
              <a:rPr lang="en-US" sz="1000" dirty="0">
                <a:solidFill>
                  <a:srgbClr val="333333"/>
                </a:solidFill>
                <a:latin typeface="Arial" pitchFamily="34" charset="0"/>
                <a:ea typeface="Arial" pitchFamily="34" charset="-122"/>
                <a:cs typeface="Arial" pitchFamily="34" charset="-120"/>
              </a:rPr>
              <a:t>• 153-page county FOIL production ("121 Clay Bird Lane 2014–2026") — 39 NFIRS records
</a:t>
            </a:r>
            <a:endParaRPr lang="en-US" sz="1000" dirty="0"/>
          </a:p>
          <a:p>
            <a:pPr marL="0" indent="0">
              <a:buNone/>
            </a:pPr>
            <a:r>
              <a:rPr lang="en-US" sz="1000" dirty="0">
                <a:solidFill>
                  <a:srgbClr val="333333"/>
                </a:solidFill>
                <a:latin typeface="Arial" pitchFamily="34" charset="0"/>
                <a:ea typeface="Arial" pitchFamily="34" charset="-122"/>
                <a:cs typeface="Arial" pitchFamily="34" charset="-120"/>
              </a:rPr>
              <a:t>• Individual Briarcliff Manor FD NERIS report (4/14/2026 fire)
</a:t>
            </a:r>
            <a:endParaRPr lang="en-US" sz="1000" dirty="0"/>
          </a:p>
          <a:p>
            <a:pPr marL="0" indent="0">
              <a:buNone/>
            </a:pPr>
            <a:r>
              <a:rPr lang="en-US" sz="1000" dirty="0">
                <a:solidFill>
                  <a:srgbClr val="333333"/>
                </a:solidFill>
                <a:latin typeface="Arial" pitchFamily="34" charset="0"/>
                <a:ea typeface="Arial" pitchFamily="34" charset="-122"/>
                <a:cs typeface="Arial" pitchFamily="34" charset="-120"/>
              </a:rPr>
              <a:t>• FOIL requests &amp; contemporaneous NYSDEC complaint letter
</a:t>
            </a:r>
            <a:endParaRPr lang="en-US" sz="1000" dirty="0"/>
          </a:p>
          <a:p>
            <a:pPr marL="0" indent="0">
              <a:buNone/>
            </a:pPr>
            <a:r>
              <a:rPr lang="en-US" sz="1000" dirty="0">
                <a:solidFill>
                  <a:srgbClr val="333333"/>
                </a:solidFill>
                <a:latin typeface="Arial" pitchFamily="34" charset="0"/>
                <a:ea typeface="Arial" pitchFamily="34" charset="-122"/>
                <a:cs typeface="Arial" pitchFamily="34" charset="-120"/>
              </a:rPr>
              <a:t>• Independent news coverage &amp; fire-department archives (see prior slide)</a:t>
            </a:r>
            <a:endParaRPr lang="en-US" sz="1000" dirty="0"/>
          </a:p>
        </p:txBody>
      </p:sp>
      <p:sp>
        <p:nvSpPr>
          <p:cNvPr id="6" name="Text 4"/>
          <p:cNvSpPr/>
          <p:nvPr/>
        </p:nvSpPr>
        <p:spPr>
          <a:xfrm>
            <a:off x="6309360" y="1554480"/>
            <a:ext cx="5486400" cy="320040"/>
          </a:xfrm>
          <a:prstGeom prst="rect">
            <a:avLst/>
          </a:prstGeom>
          <a:noFill/>
          <a:ln/>
        </p:spPr>
        <p:txBody>
          <a:bodyPr wrap="square" rtlCol="0" anchor="ctr"/>
          <a:lstStyle/>
          <a:p>
            <a:pPr marL="0" indent="0">
              <a:buNone/>
            </a:pPr>
            <a:r>
              <a:rPr lang="en-US" sz="1400" b="1" dirty="0">
                <a:solidFill>
                  <a:srgbClr val="C0392B"/>
                </a:solidFill>
                <a:latin typeface="Arial" pitchFamily="34" charset="0"/>
                <a:ea typeface="Arial" pitchFamily="34" charset="-122"/>
                <a:cs typeface="Arial" pitchFamily="34" charset="-120"/>
              </a:rPr>
              <a:t>Important caveats</a:t>
            </a:r>
            <a:endParaRPr lang="en-US" sz="1400" dirty="0"/>
          </a:p>
        </p:txBody>
      </p:sp>
      <p:sp>
        <p:nvSpPr>
          <p:cNvPr id="7" name="Text 5"/>
          <p:cNvSpPr/>
          <p:nvPr/>
        </p:nvSpPr>
        <p:spPr>
          <a:xfrm>
            <a:off x="6309360" y="1920240"/>
            <a:ext cx="5486400" cy="4300000"/>
          </a:xfrm>
          <a:prstGeom prst="rect">
            <a:avLst/>
          </a:prstGeom>
          <a:noFill/>
          <a:ln/>
        </p:spPr>
        <p:txBody>
          <a:bodyPr wrap="square" rtlCol="0" anchor="t"/>
          <a:lstStyle/>
          <a:p>
            <a:pPr marL="0" indent="0">
              <a:buNone/>
            </a:pPr>
            <a:r>
              <a:rPr lang="en-US" sz="1000" dirty="0">
                <a:solidFill>
                  <a:srgbClr val="333333"/>
                </a:solidFill>
                <a:latin typeface="Arial" pitchFamily="34" charset="0"/>
                <a:ea typeface="Arial" pitchFamily="34" charset="-122"/>
                <a:cs typeface="Arial" pitchFamily="34" charset="-120"/>
              </a:rPr>
              <a:t>• Specific engine/unit call signs are only documented for 3 of 24 fires (2014, part of 2024, 2026); the county's own NFIRS system otherwise records aggregate counts only
</a:t>
            </a:r>
            <a:endParaRPr lang="en-US" sz="1000" dirty="0"/>
          </a:p>
          <a:p>
            <a:pPr marL="0" indent="0">
              <a:buNone/>
            </a:pPr>
            <a:r>
              <a:rPr lang="en-US" sz="1000" dirty="0">
                <a:solidFill>
                  <a:srgbClr val="333333"/>
                </a:solidFill>
                <a:latin typeface="Arial" pitchFamily="34" charset="0"/>
                <a:ea typeface="Arial" pitchFamily="34" charset="-122"/>
                <a:cs typeface="Arial" pitchFamily="34" charset="-120"/>
              </a:rPr>
              <a:t>• Some probable connections (e.g., 9/25→9/26/2016) are circumstantial, not confirmed
</a:t>
            </a:r>
            <a:endParaRPr lang="en-US" sz="1000" dirty="0"/>
          </a:p>
          <a:p>
            <a:pPr marL="0" indent="0">
              <a:buNone/>
            </a:pPr>
            <a:r>
              <a:rPr lang="en-US" sz="1000" dirty="0">
                <a:solidFill>
                  <a:srgbClr val="333333"/>
                </a:solidFill>
                <a:latin typeface="Arial" pitchFamily="34" charset="0"/>
                <a:ea typeface="Arial" pitchFamily="34" charset="-122"/>
                <a:cs typeface="Arial" pitchFamily="34" charset="-120"/>
              </a:rPr>
              <a:t>• This is a factual compilation for personal advocacy use, not a legal filing or legal advice — it was not prepared by an attorney</a:t>
            </a:r>
            <a:endParaRPr lang="en-US" sz="1000" dirty="0"/>
          </a:p>
          <a:p>
            <a:pPr marL="0" indent="0">
              <a:buNone/>
            </a:pPr>
            <a:endParaRPr lang="en-US" sz="500" dirty="0"/>
          </a:p>
          <a:p>
            <a:pPr marL="0" indent="0">
              <a:buNone/>
            </a:pPr>
            <a:r>
              <a:rPr lang="en-US" sz="900" i="1" dirty="0">
                <a:solidFill>
                  <a:srgbClr val="333333"/>
                </a:solidFill>
                <a:latin typeface="Arial" pitchFamily="34" charset="0"/>
                <a:ea typeface="Arial" pitchFamily="34" charset="-122"/>
                <a:cs typeface="Arial" pitchFamily="34" charset="-120"/>
              </a:rPr>
              <a:t>On the 39 vs. 32 figures: The FOIL production contains 39 NFIRS record numbers, but 7 are companion/exposure records for events already counted — e.g., the 12/8/2024 fire has one number for suppression and a second for support. 32 is the count of distinct incidents; 39 is the count of underlying records.</a:t>
            </a:r>
            <a:endParaRPr lang="en-US" sz="900" i="1" dirty="0"/>
          </a:p>
          <a:p>
            <a:pPr marL="0" indent="0">
              <a:buNone/>
            </a:pPr>
            <a:endParaRPr lang="en-US" sz="500" dirty="0"/>
          </a:p>
          <a:p>
            <a:pPr marL="0" indent="0">
              <a:buNone/>
            </a:pPr>
            <a:r>
              <a:rPr lang="en-US" sz="900" i="1" dirty="0">
                <a:solidFill>
                  <a:srgbClr val="333333"/>
                </a:solidFill>
                <a:latin typeface="Arial" pitchFamily="34" charset="0"/>
                <a:ea typeface="Arial" pitchFamily="34" charset="-122"/>
                <a:cs typeface="Arial" pitchFamily="34" charset="-120"/>
              </a:rPr>
              <a:t>On “zero completed reports” for 2026: NFIRS was phased out nationally as of February 2026, with NERIS mandatory for all incidents beginning January 1, 2026 — meaning none of this site’s 2026 calls were ever supposed to generate an NFIRS report in the first place. The claim here is narrower and still stands: the county’s FOIL production shows no completed incident report — NFIRS or NERIS — on file for four of the five 2026 dispatch-coded calls (4/8/2026 ×2, 5/15/2026, 6/27/2026). The fifth, 4/14/2026, does have a completed NERIS report, confirming the department was capable of filing one. A follow-up FOIL request has been submitted specifically for NERIS records on the other four calls, since the original request may only have searched the legacy NFIRS database.</a:t>
            </a:r>
            <a:endParaRPr lang="en-US" sz="900" i="1" dirty="0"/>
          </a:p>
        </p:txBody>
      </p:sp>
      <p:sp>
        <p:nvSpPr>
          <p:cNvPr id="90" name="CompanionNote"/>
          <p:cNvSpPr/>
          <p:nvPr/>
        </p:nvSpPr>
        <p:spPr>
          <a:xfrm>
            <a:off x="640080" y="6200000"/>
            <a:ext cx="10974360" cy="274320"/>
          </a:xfrm>
          <a:prstGeom prst="rect">
            <a:avLst/>
          </a:prstGeom>
          <a:noFill/>
          <a:ln/>
        </p:spPr>
        <p:txBody>
          <a:bodyPr wrap="square" rtlCol="0" anchor="t"/>
          <a:lstStyle/>
          <a:p>
            <a:pPr marL="0" indent="0">
              <a:buNone/>
            </a:pPr>
            <a:r>
              <a:rPr lang="en-US" sz="1000" i="1" dirty="0">
                <a:solidFill>
                  <a:srgbClr val="666666"/>
                </a:solidFill>
                <a:latin typeface="Arial" pitchFamily="34" charset="0"/>
              </a:rPr>
              <a:t>Companion files: “Clay Bird Lane Comprehensive Fire Timeline.xlsx” and “Clay Bird Lane Photo Documentation.pptx.”</a:t>
            </a:r>
            <a:endParaRPr lang="en-US" sz="1000" i="1" dirty="0"/>
          </a:p>
        </p:txBody>
      </p:sp>
      <p:sp>
        <p:nvSpPr>
          <p:cNvPr id="11" name="Text 8"/>
          <p:cNvSpPr/>
          <p:nvPr/>
        </p:nvSpPr>
        <p:spPr>
          <a:xfrm>
            <a:off x="457200" y="6537960"/>
            <a:ext cx="7315200" cy="274320"/>
          </a:xfrm>
          <a:prstGeom prst="rect">
            <a:avLst/>
          </a:prstGeom>
          <a:noFill/>
          <a:ln/>
        </p:spPr>
        <p:txBody>
          <a:bodyPr wrap="square" rtlCol="0" anchor="ctr"/>
          <a:lstStyle/>
          <a:p>
            <a:pPr marL="0" indent="0">
              <a:buNone/>
            </a:pPr>
            <a:r>
              <a:rPr lang="en-US" sz="900" dirty="0">
                <a:solidFill>
                  <a:srgbClr val="999999"/>
                </a:solidFill>
                <a:latin typeface="Arial" pitchFamily="34" charset="0"/>
                <a:ea typeface="Arial" pitchFamily="34" charset="-122"/>
                <a:cs typeface="Arial" pitchFamily="34" charset="-120"/>
              </a:rPr>
              <a:t>121 Clay Bird Lane — Fire &amp; Emergency Response History</a:t>
            </a:r>
            <a:endParaRPr lang="en-US" sz="900" dirty="0"/>
          </a:p>
        </p:txBody>
      </p:sp>
      <p:sp>
        <p:nvSpPr>
          <p:cNvPr id="12" name="Text 9"/>
          <p:cNvSpPr/>
          <p:nvPr/>
        </p:nvSpPr>
        <p:spPr>
          <a:xfrm>
            <a:off x="11521440" y="6537960"/>
            <a:ext cx="457200" cy="274320"/>
          </a:xfrm>
          <a:prstGeom prst="rect">
            <a:avLst/>
          </a:prstGeom>
          <a:noFill/>
          <a:ln/>
        </p:spPr>
        <p:txBody>
          <a:bodyPr wrap="square" rtlCol="0" anchor="ctr"/>
          <a:lstStyle/>
          <a:p>
            <a:pPr marL="0" indent="0" algn="r">
              <a:buNone/>
            </a:pPr>
            <a:r>
              <a:rPr lang="en-US" sz="900" dirty="0">
                <a:solidFill>
                  <a:srgbClr val="999999"/>
                </a:solidFill>
                <a:latin typeface="Arial" pitchFamily="34" charset="0"/>
                <a:ea typeface="Arial" pitchFamily="34" charset="-122"/>
                <a:cs typeface="Arial" pitchFamily="34" charset="-120"/>
              </a:rPr>
              <a:t>26</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5">
    <p:bg>
      <p:bgPr>
        <a:solidFill>
          <a:srgbClr val="2B2B2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40080" y="2377440"/>
            <a:ext cx="640080" cy="640080"/>
          </a:xfrm>
          <a:prstGeom prst="rect">
            <a:avLst/>
          </a:prstGeom>
        </p:spPr>
      </p:pic>
      <p:sp>
        <p:nvSpPr>
          <p:cNvPr id="3" name="Text 0"/>
          <p:cNvSpPr/>
          <p:nvPr/>
        </p:nvSpPr>
        <p:spPr>
          <a:xfrm>
            <a:off x="640080" y="3154680"/>
            <a:ext cx="10972800" cy="640080"/>
          </a:xfrm>
          <a:prstGeom prst="rect">
            <a:avLst/>
          </a:prstGeom>
          <a:noFill/>
          <a:ln/>
        </p:spPr>
        <p:txBody>
          <a:bodyPr wrap="square" rtlCol="0" anchor="ctr"/>
          <a:lstStyle/>
          <a:p>
            <a:pPr marL="0" indent="0">
              <a:buNone/>
            </a:pPr>
            <a:r>
              <a:rPr lang="en-US" sz="3200" b="1" dirty="0">
                <a:solidFill>
                  <a:srgbClr val="FFFFFF"/>
                </a:solidFill>
                <a:latin typeface="Arial" pitchFamily="34" charset="0"/>
                <a:ea typeface="Arial" pitchFamily="34" charset="-122"/>
                <a:cs typeface="Arial" pitchFamily="34" charset="-120"/>
              </a:rPr>
              <a:t>Twelve years of documented fires.</a:t>
            </a:r>
            <a:endParaRPr lang="en-US" sz="3200" dirty="0"/>
          </a:p>
        </p:txBody>
      </p:sp>
      <p:sp>
        <p:nvSpPr>
          <p:cNvPr id="4" name="Text 1"/>
          <p:cNvSpPr/>
          <p:nvPr/>
        </p:nvSpPr>
        <p:spPr>
          <a:xfrm>
            <a:off x="640080" y="3794760"/>
            <a:ext cx="10515600" cy="640080"/>
          </a:xfrm>
          <a:prstGeom prst="rect">
            <a:avLst/>
          </a:prstGeom>
          <a:noFill/>
          <a:ln/>
        </p:spPr>
        <p:txBody>
          <a:bodyPr wrap="square" rtlCol="0" anchor="ctr"/>
          <a:lstStyle/>
          <a:p>
            <a:pPr marL="0" indent="0">
              <a:buNone/>
            </a:pPr>
            <a:r>
              <a:rPr lang="en-US" sz="1700" dirty="0">
                <a:solidFill>
                  <a:srgbClr val="E67E22"/>
                </a:solidFill>
                <a:latin typeface="Arial" pitchFamily="34" charset="0"/>
                <a:ea typeface="Arial" pitchFamily="34" charset="-122"/>
                <a:cs typeface="Arial" pitchFamily="34" charset="-120"/>
              </a:rPr>
              <a:t>No hydrants. No determined cause for the largest fire. Incomplete NFIRS records for the most recent year; use NERIS/local FD backup where available.</a:t>
            </a:r>
            <a:endParaRPr lang="en-US" sz="1700" dirty="0"/>
          </a:p>
        </p:txBody>
      </p:sp>
      <p:sp>
        <p:nvSpPr>
          <p:cNvPr id="5" name="Text 2"/>
          <p:cNvSpPr/>
          <p:nvPr/>
        </p:nvSpPr>
        <p:spPr>
          <a:xfrm>
            <a:off x="640080" y="6126480"/>
            <a:ext cx="9144000" cy="365760"/>
          </a:xfrm>
          <a:prstGeom prst="rect">
            <a:avLst/>
          </a:prstGeom>
          <a:noFill/>
          <a:ln/>
        </p:spPr>
        <p:txBody>
          <a:bodyPr wrap="square" rtlCol="0" anchor="ctr"/>
          <a:lstStyle/>
          <a:p>
            <a:pPr marL="0" indent="0">
              <a:buNone/>
            </a:pPr>
            <a:r>
              <a:rPr lang="en-US" sz="1100" dirty="0">
                <a:solidFill>
                  <a:srgbClr val="999999"/>
                </a:solidFill>
                <a:latin typeface="Arial" pitchFamily="34" charset="0"/>
                <a:ea typeface="Arial" pitchFamily="34" charset="-122"/>
                <a:cs typeface="Arial" pitchFamily="34" charset="-120"/>
              </a:rPr>
              <a:t>Prepared August 2026</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a:t>
            </a:r>
          </a:p>
        </p:txBody>
      </p:sp>
      <p:pic>
        <p:nvPicPr>
          <p:cNvPr id="3" name="Picture 2" descr="page-02.png"/>
          <p:cNvPicPr>
            <a:picLocks noChangeAspect="1"/>
          </p:cNvPicPr>
          <p:nvPr/>
        </p:nvPicPr>
        <p:blipFill>
          <a:blip r:embed="rId2"/>
          <a:stretch>
            <a:fillRect/>
          </a:stretch>
        </p:blipFill>
        <p:spPr>
          <a:xfrm>
            <a:off x="2029591" y="493776"/>
            <a:ext cx="8132817"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3</a:t>
            </a:r>
          </a:p>
        </p:txBody>
      </p:sp>
      <p:pic>
        <p:nvPicPr>
          <p:cNvPr id="3" name="Picture 2" descr="page-03.png"/>
          <p:cNvPicPr>
            <a:picLocks noChangeAspect="1"/>
          </p:cNvPicPr>
          <p:nvPr/>
        </p:nvPicPr>
        <p:blipFill>
          <a:blip r:embed="rId2"/>
          <a:stretch>
            <a:fillRect/>
          </a:stretch>
        </p:blipFill>
        <p:spPr>
          <a:xfrm>
            <a:off x="4180304" y="493776"/>
            <a:ext cx="3831390"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4</a:t>
            </a:r>
          </a:p>
        </p:txBody>
      </p:sp>
      <p:pic>
        <p:nvPicPr>
          <p:cNvPr id="3" name="Picture 2" descr="page-04.png"/>
          <p:cNvPicPr>
            <a:picLocks noChangeAspect="1"/>
          </p:cNvPicPr>
          <p:nvPr/>
        </p:nvPicPr>
        <p:blipFill>
          <a:blip r:embed="rId2"/>
          <a:stretch>
            <a:fillRect/>
          </a:stretch>
        </p:blipFill>
        <p:spPr>
          <a:xfrm>
            <a:off x="3874282" y="493776"/>
            <a:ext cx="4443434"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5</a:t>
            </a:r>
          </a:p>
        </p:txBody>
      </p:sp>
      <p:pic>
        <p:nvPicPr>
          <p:cNvPr id="3" name="Picture 2" descr="page-05.png"/>
          <p:cNvPicPr>
            <a:picLocks noChangeAspect="1"/>
          </p:cNvPicPr>
          <p:nvPr/>
        </p:nvPicPr>
        <p:blipFill>
          <a:blip r:embed="rId2"/>
          <a:stretch>
            <a:fillRect/>
          </a:stretch>
        </p:blipFill>
        <p:spPr>
          <a:xfrm>
            <a:off x="2790882" y="493776"/>
            <a:ext cx="6610235"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6</a:t>
            </a:r>
          </a:p>
        </p:txBody>
      </p:sp>
      <p:pic>
        <p:nvPicPr>
          <p:cNvPr id="3" name="Picture 2" descr="page-06.png"/>
          <p:cNvPicPr>
            <a:picLocks noChangeAspect="1"/>
          </p:cNvPicPr>
          <p:nvPr/>
        </p:nvPicPr>
        <p:blipFill>
          <a:blip r:embed="rId2"/>
          <a:stretch>
            <a:fillRect/>
          </a:stretch>
        </p:blipFill>
        <p:spPr>
          <a:xfrm>
            <a:off x="2181717" y="493776"/>
            <a:ext cx="7828564"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7</a:t>
            </a:r>
          </a:p>
        </p:txBody>
      </p:sp>
      <p:pic>
        <p:nvPicPr>
          <p:cNvPr id="3" name="Picture 2" descr="page-07.png"/>
          <p:cNvPicPr>
            <a:picLocks noChangeAspect="1"/>
          </p:cNvPicPr>
          <p:nvPr/>
        </p:nvPicPr>
        <p:blipFill>
          <a:blip r:embed="rId2"/>
          <a:stretch>
            <a:fillRect/>
          </a:stretch>
        </p:blipFill>
        <p:spPr>
          <a:xfrm>
            <a:off x="2417202" y="493776"/>
            <a:ext cx="7357594"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8</a:t>
            </a:r>
          </a:p>
        </p:txBody>
      </p:sp>
      <p:pic>
        <p:nvPicPr>
          <p:cNvPr id="3" name="Picture 2" descr="page-08.png"/>
          <p:cNvPicPr>
            <a:picLocks noChangeAspect="1"/>
          </p:cNvPicPr>
          <p:nvPr/>
        </p:nvPicPr>
        <p:blipFill>
          <a:blip r:embed="rId2"/>
          <a:stretch>
            <a:fillRect/>
          </a:stretch>
        </p:blipFill>
        <p:spPr>
          <a:xfrm>
            <a:off x="2258147" y="493776"/>
            <a:ext cx="7675705"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9</a:t>
            </a:r>
          </a:p>
        </p:txBody>
      </p:sp>
      <p:pic>
        <p:nvPicPr>
          <p:cNvPr id="3" name="Picture 2" descr="page-09.png"/>
          <p:cNvPicPr>
            <a:picLocks noChangeAspect="1"/>
          </p:cNvPicPr>
          <p:nvPr/>
        </p:nvPicPr>
        <p:blipFill>
          <a:blip r:embed="rId2"/>
          <a:stretch>
            <a:fillRect/>
          </a:stretch>
        </p:blipFill>
        <p:spPr>
          <a:xfrm>
            <a:off x="3779416" y="493776"/>
            <a:ext cx="4633167"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10</a:t>
            </a:r>
          </a:p>
        </p:txBody>
      </p:sp>
      <p:pic>
        <p:nvPicPr>
          <p:cNvPr id="3" name="Picture 2" descr="page-10.png"/>
          <p:cNvPicPr>
            <a:picLocks noChangeAspect="1"/>
          </p:cNvPicPr>
          <p:nvPr/>
        </p:nvPicPr>
        <p:blipFill>
          <a:blip r:embed="rId2"/>
          <a:stretch>
            <a:fillRect/>
          </a:stretch>
        </p:blipFill>
        <p:spPr>
          <a:xfrm>
            <a:off x="3770235" y="493776"/>
            <a:ext cx="4651528"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11</a:t>
            </a:r>
          </a:p>
        </p:txBody>
      </p:sp>
      <p:pic>
        <p:nvPicPr>
          <p:cNvPr id="3" name="Picture 2" descr="page-11.png"/>
          <p:cNvPicPr>
            <a:picLocks noChangeAspect="1"/>
          </p:cNvPicPr>
          <p:nvPr/>
        </p:nvPicPr>
        <p:blipFill>
          <a:blip r:embed="rId2"/>
          <a:stretch>
            <a:fillRect/>
          </a:stretch>
        </p:blipFill>
        <p:spPr>
          <a:xfrm>
            <a:off x="3757994" y="493776"/>
            <a:ext cx="4676010"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12</a:t>
            </a:r>
          </a:p>
        </p:txBody>
      </p:sp>
      <p:pic>
        <p:nvPicPr>
          <p:cNvPr id="3" name="Picture 2" descr="page-12.png"/>
          <p:cNvPicPr>
            <a:picLocks noChangeAspect="1"/>
          </p:cNvPicPr>
          <p:nvPr/>
        </p:nvPicPr>
        <p:blipFill>
          <a:blip r:embed="rId2"/>
          <a:stretch>
            <a:fillRect/>
          </a:stretch>
        </p:blipFill>
        <p:spPr>
          <a:xfrm>
            <a:off x="3944667" y="493776"/>
            <a:ext cx="4302664"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13</a:t>
            </a:r>
          </a:p>
        </p:txBody>
      </p:sp>
      <p:pic>
        <p:nvPicPr>
          <p:cNvPr id="3" name="Picture 2" descr="page-13.png"/>
          <p:cNvPicPr>
            <a:picLocks noChangeAspect="1"/>
          </p:cNvPicPr>
          <p:nvPr/>
        </p:nvPicPr>
        <p:blipFill>
          <a:blip r:embed="rId2"/>
          <a:stretch>
            <a:fillRect/>
          </a:stretch>
        </p:blipFill>
        <p:spPr>
          <a:xfrm>
            <a:off x="2777403" y="493776"/>
            <a:ext cx="6637192"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14</a:t>
            </a:r>
          </a:p>
        </p:txBody>
      </p:sp>
      <p:pic>
        <p:nvPicPr>
          <p:cNvPr id="3" name="Picture 2" descr="page-14.png"/>
          <p:cNvPicPr>
            <a:picLocks noChangeAspect="1"/>
          </p:cNvPicPr>
          <p:nvPr/>
        </p:nvPicPr>
        <p:blipFill>
          <a:blip r:embed="rId2"/>
          <a:stretch>
            <a:fillRect/>
          </a:stretch>
        </p:blipFill>
        <p:spPr>
          <a:xfrm>
            <a:off x="2052548" y="493776"/>
            <a:ext cx="8086902"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15</a:t>
            </a:r>
          </a:p>
        </p:txBody>
      </p:sp>
      <p:pic>
        <p:nvPicPr>
          <p:cNvPr id="3" name="Picture 2" descr="page-15.png"/>
          <p:cNvPicPr>
            <a:picLocks noChangeAspect="1"/>
          </p:cNvPicPr>
          <p:nvPr/>
        </p:nvPicPr>
        <p:blipFill>
          <a:blip r:embed="rId2"/>
          <a:stretch>
            <a:fillRect/>
          </a:stretch>
        </p:blipFill>
        <p:spPr>
          <a:xfrm>
            <a:off x="4064016" y="493776"/>
            <a:ext cx="4063967"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16</a:t>
            </a:r>
          </a:p>
        </p:txBody>
      </p:sp>
      <p:pic>
        <p:nvPicPr>
          <p:cNvPr id="3" name="Picture 2" descr="page-16.png"/>
          <p:cNvPicPr>
            <a:picLocks noChangeAspect="1"/>
          </p:cNvPicPr>
          <p:nvPr/>
        </p:nvPicPr>
        <p:blipFill>
          <a:blip r:embed="rId2"/>
          <a:stretch>
            <a:fillRect/>
          </a:stretch>
        </p:blipFill>
        <p:spPr>
          <a:xfrm>
            <a:off x="4045654" y="493776"/>
            <a:ext cx="4100690"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17</a:t>
            </a:r>
          </a:p>
        </p:txBody>
      </p:sp>
      <p:pic>
        <p:nvPicPr>
          <p:cNvPr id="3" name="Picture 2" descr="page-17.png"/>
          <p:cNvPicPr>
            <a:picLocks noChangeAspect="1"/>
          </p:cNvPicPr>
          <p:nvPr/>
        </p:nvPicPr>
        <p:blipFill>
          <a:blip r:embed="rId2"/>
          <a:stretch>
            <a:fillRect/>
          </a:stretch>
        </p:blipFill>
        <p:spPr>
          <a:xfrm>
            <a:off x="4057895" y="493776"/>
            <a:ext cx="4076208"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18</a:t>
            </a:r>
          </a:p>
        </p:txBody>
      </p:sp>
      <p:pic>
        <p:nvPicPr>
          <p:cNvPr id="3" name="Picture 2" descr="page-18.png"/>
          <p:cNvPicPr>
            <a:picLocks noChangeAspect="1"/>
          </p:cNvPicPr>
          <p:nvPr/>
        </p:nvPicPr>
        <p:blipFill>
          <a:blip r:embed="rId2"/>
          <a:stretch>
            <a:fillRect/>
          </a:stretch>
        </p:blipFill>
        <p:spPr>
          <a:xfrm>
            <a:off x="4064016" y="493776"/>
            <a:ext cx="4063967"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19</a:t>
            </a:r>
          </a:p>
        </p:txBody>
      </p:sp>
      <p:pic>
        <p:nvPicPr>
          <p:cNvPr id="3" name="Picture 2" descr="page-19.png"/>
          <p:cNvPicPr>
            <a:picLocks noChangeAspect="1"/>
          </p:cNvPicPr>
          <p:nvPr/>
        </p:nvPicPr>
        <p:blipFill>
          <a:blip r:embed="rId2"/>
          <a:stretch>
            <a:fillRect/>
          </a:stretch>
        </p:blipFill>
        <p:spPr>
          <a:xfrm>
            <a:off x="4045654" y="493776"/>
            <a:ext cx="4100690"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20</a:t>
            </a:r>
          </a:p>
        </p:txBody>
      </p:sp>
      <p:pic>
        <p:nvPicPr>
          <p:cNvPr id="3" name="Picture 2" descr="page-20.png"/>
          <p:cNvPicPr>
            <a:picLocks noChangeAspect="1"/>
          </p:cNvPicPr>
          <p:nvPr/>
        </p:nvPicPr>
        <p:blipFill>
          <a:blip r:embed="rId2"/>
          <a:stretch>
            <a:fillRect/>
          </a:stretch>
        </p:blipFill>
        <p:spPr>
          <a:xfrm>
            <a:off x="4039534" y="493776"/>
            <a:ext cx="4112930"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21</a:t>
            </a:r>
          </a:p>
        </p:txBody>
      </p:sp>
      <p:pic>
        <p:nvPicPr>
          <p:cNvPr id="3" name="Picture 2" descr="page-21.png"/>
          <p:cNvPicPr>
            <a:picLocks noChangeAspect="1"/>
          </p:cNvPicPr>
          <p:nvPr/>
        </p:nvPicPr>
        <p:blipFill>
          <a:blip r:embed="rId2"/>
          <a:stretch>
            <a:fillRect/>
          </a:stretch>
        </p:blipFill>
        <p:spPr>
          <a:xfrm>
            <a:off x="4051775" y="493776"/>
            <a:ext cx="4088449"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22</a:t>
            </a:r>
          </a:p>
        </p:txBody>
      </p:sp>
      <p:pic>
        <p:nvPicPr>
          <p:cNvPr id="3" name="Picture 2" descr="page-22.png"/>
          <p:cNvPicPr>
            <a:picLocks noChangeAspect="1"/>
          </p:cNvPicPr>
          <p:nvPr/>
        </p:nvPicPr>
        <p:blipFill>
          <a:blip r:embed="rId2"/>
          <a:stretch>
            <a:fillRect/>
          </a:stretch>
        </p:blipFill>
        <p:spPr>
          <a:xfrm>
            <a:off x="3806958" y="493776"/>
            <a:ext cx="4578083"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23</a:t>
            </a:r>
          </a:p>
        </p:txBody>
      </p:sp>
      <p:pic>
        <p:nvPicPr>
          <p:cNvPr id="3" name="Picture 2" descr="page-23.png"/>
          <p:cNvPicPr>
            <a:picLocks noChangeAspect="1"/>
          </p:cNvPicPr>
          <p:nvPr/>
        </p:nvPicPr>
        <p:blipFill>
          <a:blip r:embed="rId2"/>
          <a:stretch>
            <a:fillRect/>
          </a:stretch>
        </p:blipFill>
        <p:spPr>
          <a:xfrm>
            <a:off x="4458784" y="493776"/>
            <a:ext cx="3274431"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24</a:t>
            </a:r>
          </a:p>
        </p:txBody>
      </p:sp>
      <p:pic>
        <p:nvPicPr>
          <p:cNvPr id="3" name="Picture 2" descr="page-24.png"/>
          <p:cNvPicPr>
            <a:picLocks noChangeAspect="1"/>
          </p:cNvPicPr>
          <p:nvPr/>
        </p:nvPicPr>
        <p:blipFill>
          <a:blip r:embed="rId2"/>
          <a:stretch>
            <a:fillRect/>
          </a:stretch>
        </p:blipFill>
        <p:spPr>
          <a:xfrm>
            <a:off x="3519297" y="493776"/>
            <a:ext cx="5153404"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25</a:t>
            </a:r>
          </a:p>
        </p:txBody>
      </p:sp>
      <p:pic>
        <p:nvPicPr>
          <p:cNvPr id="3" name="Picture 2" descr="page-25.png"/>
          <p:cNvPicPr>
            <a:picLocks noChangeAspect="1"/>
          </p:cNvPicPr>
          <p:nvPr/>
        </p:nvPicPr>
        <p:blipFill>
          <a:blip r:embed="rId2"/>
          <a:stretch>
            <a:fillRect/>
          </a:stretch>
        </p:blipFill>
        <p:spPr>
          <a:xfrm>
            <a:off x="2403036" y="493776"/>
            <a:ext cx="7385926"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26</a:t>
            </a:r>
          </a:p>
        </p:txBody>
      </p:sp>
      <p:pic>
        <p:nvPicPr>
          <p:cNvPr id="3" name="Picture 2" descr="page-26.png"/>
          <p:cNvPicPr>
            <a:picLocks noChangeAspect="1"/>
          </p:cNvPicPr>
          <p:nvPr/>
        </p:nvPicPr>
        <p:blipFill>
          <a:blip r:embed="rId2"/>
          <a:stretch>
            <a:fillRect/>
          </a:stretch>
        </p:blipFill>
        <p:spPr>
          <a:xfrm>
            <a:off x="1229978" y="493776"/>
            <a:ext cx="9732043"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27</a:t>
            </a:r>
          </a:p>
        </p:txBody>
      </p:sp>
      <p:pic>
        <p:nvPicPr>
          <p:cNvPr id="3" name="Picture 2" descr="page-27.png"/>
          <p:cNvPicPr>
            <a:picLocks noChangeAspect="1"/>
          </p:cNvPicPr>
          <p:nvPr/>
        </p:nvPicPr>
        <p:blipFill>
          <a:blip r:embed="rId2"/>
          <a:stretch>
            <a:fillRect/>
          </a:stretch>
        </p:blipFill>
        <p:spPr>
          <a:xfrm>
            <a:off x="1426188" y="493776"/>
            <a:ext cx="9339622"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28</a:t>
            </a:r>
          </a:p>
        </p:txBody>
      </p:sp>
      <p:pic>
        <p:nvPicPr>
          <p:cNvPr id="3" name="Picture 2" descr="page-28.png"/>
          <p:cNvPicPr>
            <a:picLocks noChangeAspect="1"/>
          </p:cNvPicPr>
          <p:nvPr/>
        </p:nvPicPr>
        <p:blipFill>
          <a:blip r:embed="rId2"/>
          <a:stretch>
            <a:fillRect/>
          </a:stretch>
        </p:blipFill>
        <p:spPr>
          <a:xfrm>
            <a:off x="2245889" y="493776"/>
            <a:ext cx="7700220"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29</a:t>
            </a:r>
          </a:p>
        </p:txBody>
      </p:sp>
      <p:pic>
        <p:nvPicPr>
          <p:cNvPr id="3" name="Picture 2" descr="page-29.png"/>
          <p:cNvPicPr>
            <a:picLocks noChangeAspect="1"/>
          </p:cNvPicPr>
          <p:nvPr/>
        </p:nvPicPr>
        <p:blipFill>
          <a:blip r:embed="rId2"/>
          <a:stretch>
            <a:fillRect/>
          </a:stretch>
        </p:blipFill>
        <p:spPr>
          <a:xfrm>
            <a:off x="2393592" y="493776"/>
            <a:ext cx="7404815"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30</a:t>
            </a:r>
          </a:p>
        </p:txBody>
      </p:sp>
      <p:pic>
        <p:nvPicPr>
          <p:cNvPr id="3" name="Picture 2" descr="page-30.png"/>
          <p:cNvPicPr>
            <a:picLocks noChangeAspect="1"/>
          </p:cNvPicPr>
          <p:nvPr/>
        </p:nvPicPr>
        <p:blipFill>
          <a:blip r:embed="rId2"/>
          <a:stretch>
            <a:fillRect/>
          </a:stretch>
        </p:blipFill>
        <p:spPr>
          <a:xfrm>
            <a:off x="3604983" y="493776"/>
            <a:ext cx="4982032"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31</a:t>
            </a:r>
          </a:p>
        </p:txBody>
      </p:sp>
      <p:pic>
        <p:nvPicPr>
          <p:cNvPr id="3" name="Picture 2" descr="page-31.png"/>
          <p:cNvPicPr>
            <a:picLocks noChangeAspect="1"/>
          </p:cNvPicPr>
          <p:nvPr/>
        </p:nvPicPr>
        <p:blipFill>
          <a:blip r:embed="rId2"/>
          <a:stretch>
            <a:fillRect/>
          </a:stretch>
        </p:blipFill>
        <p:spPr>
          <a:xfrm>
            <a:off x="3932426" y="493776"/>
            <a:ext cx="4327146"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32</a:t>
            </a:r>
          </a:p>
        </p:txBody>
      </p:sp>
      <p:pic>
        <p:nvPicPr>
          <p:cNvPr id="3" name="Picture 2" descr="page-32.png"/>
          <p:cNvPicPr>
            <a:picLocks noChangeAspect="1"/>
          </p:cNvPicPr>
          <p:nvPr/>
        </p:nvPicPr>
        <p:blipFill>
          <a:blip r:embed="rId2"/>
          <a:stretch>
            <a:fillRect/>
          </a:stretch>
        </p:blipFill>
        <p:spPr>
          <a:xfrm>
            <a:off x="3733512" y="493776"/>
            <a:ext cx="4724974"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33</a:t>
            </a:r>
          </a:p>
        </p:txBody>
      </p:sp>
      <p:pic>
        <p:nvPicPr>
          <p:cNvPr id="3" name="Picture 2" descr="page-33.png"/>
          <p:cNvPicPr>
            <a:picLocks noChangeAspect="1"/>
          </p:cNvPicPr>
          <p:nvPr/>
        </p:nvPicPr>
        <p:blipFill>
          <a:blip r:embed="rId2"/>
          <a:stretch>
            <a:fillRect/>
          </a:stretch>
        </p:blipFill>
        <p:spPr>
          <a:xfrm>
            <a:off x="3549899" y="493776"/>
            <a:ext cx="5092200"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146304"/>
            <a:ext cx="11247120" cy="329184"/>
          </a:xfrm>
          <a:prstGeom prst="rect">
            <a:avLst/>
          </a:prstGeom>
          <a:noFill/>
        </p:spPr>
        <p:txBody>
          <a:bodyPr wrap="none">
            <a:spAutoFit/>
          </a:bodyPr>
          <a:lstStyle/>
          <a:p>
            <a:r>
              <a:rPr sz="1200" b="1">
                <a:solidFill>
                  <a:srgbClr val="BE2D2D"/>
                </a:solidFill>
              </a:rPr>
              <a:t>PHOTO / SOURCE RECORD — PAGE 34</a:t>
            </a:r>
          </a:p>
        </p:txBody>
      </p:sp>
      <p:pic>
        <p:nvPicPr>
          <p:cNvPr id="3" name="Picture 2" descr="page-34.png"/>
          <p:cNvPicPr>
            <a:picLocks noChangeAspect="1"/>
          </p:cNvPicPr>
          <p:nvPr/>
        </p:nvPicPr>
        <p:blipFill>
          <a:blip r:embed="rId2"/>
          <a:stretch>
            <a:fillRect/>
          </a:stretch>
        </p:blipFill>
        <p:spPr>
          <a:xfrm>
            <a:off x="4458784" y="493776"/>
            <a:ext cx="3274431" cy="6108192"/>
          </a:xfrm>
          <a:prstGeom prst="rect">
            <a:avLst/>
          </a:prstGeom>
        </p:spPr>
      </p:pic>
      <p:sp>
        <p:nvSpPr>
          <p:cNvPr id="4" name="TextBox 3"/>
          <p:cNvSpPr txBox="1"/>
          <p:nvPr/>
        </p:nvSpPr>
        <p:spPr>
          <a:xfrm>
            <a:off x="502920" y="6473952"/>
            <a:ext cx="11155680" cy="256032"/>
          </a:xfrm>
          <a:prstGeom prst="rect">
            <a:avLst/>
          </a:prstGeom>
          <a:noFill/>
        </p:spPr>
        <p:txBody>
          <a:bodyPr wrap="none">
            <a:spAutoFit/>
          </a:bodyPr>
          <a:lstStyle/>
          <a:p>
            <a:r>
              <a:rPr sz="850">
                <a:solidFill>
                  <a:srgbClr val="A0A0A0"/>
                </a:solidFill>
              </a:rPr>
              <a:t>121 Clay Bird Lane — Fire &amp; Emergency Response History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1155680" cy="502920"/>
          </a:xfrm>
          <a:prstGeom prst="rect">
            <a:avLst/>
          </a:prstGeom>
          <a:noFill/>
        </p:spPr>
        <p:txBody>
          <a:bodyPr wrap="none">
            <a:spAutoFit/>
          </a:bodyPr>
          <a:lstStyle/>
          <a:p>
            <a:r>
              <a:rPr sz="2400" b="1">
                <a:solidFill>
                  <a:srgbClr val="282828"/>
                </a:solidFill>
              </a:rPr>
              <a:t>Readable Source Index — Media / Fire Department / Town Sources (1 of 2)</a:t>
            </a:r>
          </a:p>
        </p:txBody>
      </p:sp>
      <p:sp>
        <p:nvSpPr>
          <p:cNvPr id="3" name="TextBox 2"/>
          <p:cNvSpPr txBox="1"/>
          <p:nvPr/>
        </p:nvSpPr>
        <p:spPr>
          <a:xfrm>
            <a:off x="685800" y="960120"/>
            <a:ext cx="10835640" cy="566928"/>
          </a:xfrm>
          <a:prstGeom prst="rect">
            <a:avLst/>
          </a:prstGeom>
          <a:noFill/>
        </p:spPr>
        <p:txBody>
          <a:bodyPr wrap="square">
            <a:spAutoFit/>
          </a:bodyPr>
          <a:lstStyle/>
          <a:p>
            <a:r>
              <a:rPr sz="1150" b="1">
                <a:solidFill>
                  <a:srgbClr val="BE2D2D"/>
                </a:solidFill>
              </a:rPr>
              <a:t>1. Croton-on-Hudson FD: </a:t>
            </a:r>
            <a:r>
              <a:rPr sz="1150">
                <a:solidFill>
                  <a:srgbClr val="373737"/>
                </a:solidFill>
              </a:rPr>
              <a:t>Tanker 10 Mutual Aid to Briarcliff Two Days in a Row — 9/29/2014. Two-day 2014 fire and mutual-aid roster.</a:t>
            </a:r>
          </a:p>
        </p:txBody>
      </p:sp>
      <p:sp>
        <p:nvSpPr>
          <p:cNvPr id="4" name="TextBox 3"/>
          <p:cNvSpPr txBox="1"/>
          <p:nvPr/>
        </p:nvSpPr>
        <p:spPr>
          <a:xfrm>
            <a:off x="685800" y="1627632"/>
            <a:ext cx="10835640" cy="566928"/>
          </a:xfrm>
          <a:prstGeom prst="rect">
            <a:avLst/>
          </a:prstGeom>
          <a:noFill/>
        </p:spPr>
        <p:txBody>
          <a:bodyPr wrap="square">
            <a:spAutoFit/>
          </a:bodyPr>
          <a:lstStyle/>
          <a:p>
            <a:r>
              <a:rPr sz="1150" b="1">
                <a:solidFill>
                  <a:srgbClr val="BE2D2D"/>
                </a:solidFill>
              </a:rPr>
              <a:t>2. Millwood Fire Company: </a:t>
            </a:r>
            <a:r>
              <a:rPr sz="1150">
                <a:solidFill>
                  <a:srgbClr val="373737"/>
                </a:solidFill>
              </a:rPr>
              <a:t>MILLWOOD AND BRIARCLIFF BATTLE LARGE BRUSH FIRE — timing matches 9/25/2016; tanker mutual aid.</a:t>
            </a:r>
          </a:p>
        </p:txBody>
      </p:sp>
      <p:sp>
        <p:nvSpPr>
          <p:cNvPr id="5" name="TextBox 4"/>
          <p:cNvSpPr txBox="1"/>
          <p:nvPr/>
        </p:nvSpPr>
        <p:spPr>
          <a:xfrm>
            <a:off x="685800" y="2295144"/>
            <a:ext cx="10835640" cy="566928"/>
          </a:xfrm>
          <a:prstGeom prst="rect">
            <a:avLst/>
          </a:prstGeom>
          <a:noFill/>
        </p:spPr>
        <p:txBody>
          <a:bodyPr wrap="square">
            <a:spAutoFit/>
          </a:bodyPr>
          <a:lstStyle/>
          <a:p>
            <a:r>
              <a:rPr sz="1150" b="1">
                <a:solidFill>
                  <a:srgbClr val="BE2D2D"/>
                </a:solidFill>
              </a:rPr>
              <a:t>3. Millwood Fire Company: </a:t>
            </a:r>
            <a:r>
              <a:rPr sz="1150">
                <a:solidFill>
                  <a:srgbClr val="373737"/>
                </a:solidFill>
              </a:rPr>
              <a:t>Millwood Tanker Requested to Fully Involved Mulch Fire in Briarcliff Manor — 20-foot flames; date to verify.</a:t>
            </a:r>
          </a:p>
        </p:txBody>
      </p:sp>
      <p:sp>
        <p:nvSpPr>
          <p:cNvPr id="6" name="TextBox 5"/>
          <p:cNvSpPr txBox="1"/>
          <p:nvPr/>
        </p:nvSpPr>
        <p:spPr>
          <a:xfrm>
            <a:off x="685800" y="2962656"/>
            <a:ext cx="10835640" cy="566928"/>
          </a:xfrm>
          <a:prstGeom prst="rect">
            <a:avLst/>
          </a:prstGeom>
          <a:noFill/>
        </p:spPr>
        <p:txBody>
          <a:bodyPr wrap="square">
            <a:spAutoFit/>
          </a:bodyPr>
          <a:lstStyle/>
          <a:p>
            <a:r>
              <a:rPr sz="1150" b="1">
                <a:solidFill>
                  <a:srgbClr val="BE2D2D"/>
                </a:solidFill>
              </a:rPr>
              <a:t>4. Briarcliff Manor FD: </a:t>
            </a:r>
            <a:r>
              <a:rPr sz="1150">
                <a:solidFill>
                  <a:srgbClr val="373737"/>
                </a:solidFill>
              </a:rPr>
              <a:t>Mount Pleasant Dump Fire — 7/12/2021. Mulch piles, units, tanker mutual aid, and return call for watering.</a:t>
            </a:r>
          </a:p>
        </p:txBody>
      </p:sp>
      <p:sp>
        <p:nvSpPr>
          <p:cNvPr id="7" name="TextBox 6"/>
          <p:cNvSpPr txBox="1"/>
          <p:nvPr/>
        </p:nvSpPr>
        <p:spPr>
          <a:xfrm>
            <a:off x="685800" y="3630168"/>
            <a:ext cx="10835640" cy="566928"/>
          </a:xfrm>
          <a:prstGeom prst="rect">
            <a:avLst/>
          </a:prstGeom>
          <a:noFill/>
        </p:spPr>
        <p:txBody>
          <a:bodyPr wrap="square">
            <a:spAutoFit/>
          </a:bodyPr>
          <a:lstStyle/>
          <a:p>
            <a:r>
              <a:rPr sz="1150" b="1">
                <a:solidFill>
                  <a:srgbClr val="BE2D2D"/>
                </a:solidFill>
              </a:rPr>
              <a:t>5. Kempter's Fire Wire: </a:t>
            </a:r>
            <a:r>
              <a:rPr sz="1150">
                <a:solidFill>
                  <a:srgbClr val="373737"/>
                </a:solidFill>
              </a:rPr>
              <a:t>Images from yesterday's annual Clay Bird Lane mulch fire — 7/11/2021. Social-media source for recurrence.</a:t>
            </a:r>
          </a:p>
        </p:txBody>
      </p:sp>
      <p:sp>
        <p:nvSpPr>
          <p:cNvPr id="8" name="TextBox 7"/>
          <p:cNvSpPr txBox="1"/>
          <p:nvPr/>
        </p:nvSpPr>
        <p:spPr>
          <a:xfrm>
            <a:off x="685800" y="4297679"/>
            <a:ext cx="10835640" cy="566928"/>
          </a:xfrm>
          <a:prstGeom prst="rect">
            <a:avLst/>
          </a:prstGeom>
          <a:noFill/>
        </p:spPr>
        <p:txBody>
          <a:bodyPr wrap="square">
            <a:spAutoFit/>
          </a:bodyPr>
          <a:lstStyle/>
          <a:p>
            <a:r>
              <a:rPr sz="1150" b="1">
                <a:solidFill>
                  <a:srgbClr val="BE2D2D"/>
                </a:solidFill>
              </a:rPr>
              <a:t>6. WPDH / Townsquare Media: </a:t>
            </a:r>
            <a:r>
              <a:rPr sz="1150">
                <a:solidFill>
                  <a:srgbClr val="373737"/>
                </a:solidFill>
              </a:rPr>
              <a:t>Early Morning Fire Roars Near New York's Taconic State Parkway — 12/9/2024. 11 tankers, 17 departments.</a:t>
            </a:r>
          </a:p>
        </p:txBody>
      </p:sp>
      <p:sp>
        <p:nvSpPr>
          <p:cNvPr id="9" name="TextBox 8"/>
          <p:cNvSpPr txBox="1"/>
          <p:nvPr/>
        </p:nvSpPr>
        <p:spPr>
          <a:xfrm>
            <a:off x="685800" y="4965192"/>
            <a:ext cx="10835640" cy="566928"/>
          </a:xfrm>
          <a:prstGeom prst="rect">
            <a:avLst/>
          </a:prstGeom>
          <a:noFill/>
        </p:spPr>
        <p:txBody>
          <a:bodyPr wrap="square">
            <a:spAutoFit/>
          </a:bodyPr>
          <a:lstStyle/>
          <a:p>
            <a:r>
              <a:rPr sz="1150" b="1">
                <a:solidFill>
                  <a:srgbClr val="BE2D2D"/>
                </a:solidFill>
              </a:rPr>
              <a:t>7. Daily Voice: </a:t>
            </a:r>
            <a:r>
              <a:rPr sz="1150">
                <a:solidFill>
                  <a:srgbClr val="373737"/>
                </a:solidFill>
              </a:rPr>
              <a:t>Drone Captures Massive Mulch Fire As Crews Battle Blaze For Hours — 12/10/2024. Location, no hydrants, DES/drone, 17 departments.</a:t>
            </a:r>
          </a:p>
        </p:txBody>
      </p:sp>
      <p:sp>
        <p:nvSpPr>
          <p:cNvPr id="10" name="TextBox 9"/>
          <p:cNvSpPr txBox="1"/>
          <p:nvPr/>
        </p:nvSpPr>
        <p:spPr>
          <a:xfrm>
            <a:off x="502920" y="6473952"/>
            <a:ext cx="11155680" cy="256032"/>
          </a:xfrm>
          <a:prstGeom prst="rect">
            <a:avLst/>
          </a:prstGeom>
          <a:noFill/>
        </p:spPr>
        <p:txBody>
          <a:bodyPr wrap="none">
            <a:spAutoFit/>
          </a:bodyPr>
          <a:lstStyle/>
          <a:p>
            <a:r>
              <a:rPr sz="850">
                <a:solidFill>
                  <a:srgbClr val="A0A0A0"/>
                </a:solidFill>
              </a:rPr>
              <a:t>Based on Appendix A of the Fire Photographic and Source Record, page 35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1155680" cy="502920"/>
          </a:xfrm>
          <a:prstGeom prst="rect">
            <a:avLst/>
          </a:prstGeom>
          <a:noFill/>
        </p:spPr>
        <p:txBody>
          <a:bodyPr wrap="none">
            <a:spAutoFit/>
          </a:bodyPr>
          <a:lstStyle/>
          <a:p>
            <a:r>
              <a:rPr sz="2400" b="1">
                <a:solidFill>
                  <a:srgbClr val="282828"/>
                </a:solidFill>
              </a:rPr>
              <a:t>Readable Source Index — Media / Fire Department / Town Sources (2 of 2)</a:t>
            </a:r>
          </a:p>
        </p:txBody>
      </p:sp>
      <p:sp>
        <p:nvSpPr>
          <p:cNvPr id="3" name="TextBox 2"/>
          <p:cNvSpPr txBox="1"/>
          <p:nvPr/>
        </p:nvSpPr>
        <p:spPr>
          <a:xfrm>
            <a:off x="685800" y="960120"/>
            <a:ext cx="10835640" cy="566928"/>
          </a:xfrm>
          <a:prstGeom prst="rect">
            <a:avLst/>
          </a:prstGeom>
          <a:noFill/>
        </p:spPr>
        <p:txBody>
          <a:bodyPr wrap="square">
            <a:spAutoFit/>
          </a:bodyPr>
          <a:lstStyle/>
          <a:p>
            <a:r>
              <a:rPr sz="1150" b="1">
                <a:solidFill>
                  <a:srgbClr val="BE2D2D"/>
                </a:solidFill>
              </a:rPr>
              <a:t>8. Briarcliff Manor FD Instagram / Facebook: </a:t>
            </a:r>
            <a:r>
              <a:rPr sz="1150">
                <a:solidFill>
                  <a:srgbClr val="373737"/>
                </a:solidFill>
              </a:rPr>
              <a:t>Early morning yesterday, at 1232 AM — 12/9/2024. Dispatch time, Clay Bird Lane, full-department upgrade and mutual aid.</a:t>
            </a:r>
          </a:p>
        </p:txBody>
      </p:sp>
      <p:sp>
        <p:nvSpPr>
          <p:cNvPr id="4" name="TextBox 3"/>
          <p:cNvSpPr txBox="1"/>
          <p:nvPr/>
        </p:nvSpPr>
        <p:spPr>
          <a:xfrm>
            <a:off x="685800" y="1627632"/>
            <a:ext cx="10835640" cy="566928"/>
          </a:xfrm>
          <a:prstGeom prst="rect">
            <a:avLst/>
          </a:prstGeom>
          <a:noFill/>
        </p:spPr>
        <p:txBody>
          <a:bodyPr wrap="square">
            <a:spAutoFit/>
          </a:bodyPr>
          <a:lstStyle/>
          <a:p>
            <a:r>
              <a:rPr sz="1150" b="1">
                <a:solidFill>
                  <a:srgbClr val="BE2D2D"/>
                </a:solidFill>
              </a:rPr>
              <a:t>9. News 12 Westchester / News 12 HV: </a:t>
            </a:r>
            <a:r>
              <a:rPr sz="1150">
                <a:solidFill>
                  <a:srgbClr val="373737"/>
                </a:solidFill>
              </a:rPr>
              <a:t>Large Compost Fire — 12/2024. Video/news reference for large compost fire and more-than-a-dozen tanker response.</a:t>
            </a:r>
          </a:p>
        </p:txBody>
      </p:sp>
      <p:sp>
        <p:nvSpPr>
          <p:cNvPr id="5" name="TextBox 4"/>
          <p:cNvSpPr txBox="1"/>
          <p:nvPr/>
        </p:nvSpPr>
        <p:spPr>
          <a:xfrm>
            <a:off x="685800" y="2295144"/>
            <a:ext cx="10835640" cy="566928"/>
          </a:xfrm>
          <a:prstGeom prst="rect">
            <a:avLst/>
          </a:prstGeom>
          <a:noFill/>
        </p:spPr>
        <p:txBody>
          <a:bodyPr wrap="square">
            <a:spAutoFit/>
          </a:bodyPr>
          <a:lstStyle/>
          <a:p>
            <a:r>
              <a:rPr sz="1150" b="1">
                <a:solidFill>
                  <a:srgbClr val="BE2D2D"/>
                </a:solidFill>
              </a:rPr>
              <a:t>10. Westfair / Westchester County Business Journal: </a:t>
            </a:r>
            <a:r>
              <a:rPr sz="1150">
                <a:solidFill>
                  <a:srgbClr val="373737"/>
                </a:solidFill>
              </a:rPr>
              <a:t>Amodio's Garden Center accused of creating nuisance — 6/24/2026. Town lawsuit and smoldering piles/DEC/environmental testing.</a:t>
            </a:r>
          </a:p>
        </p:txBody>
      </p:sp>
      <p:sp>
        <p:nvSpPr>
          <p:cNvPr id="6" name="TextBox 5"/>
          <p:cNvSpPr txBox="1"/>
          <p:nvPr/>
        </p:nvSpPr>
        <p:spPr>
          <a:xfrm>
            <a:off x="685800" y="2962656"/>
            <a:ext cx="10835640" cy="566928"/>
          </a:xfrm>
          <a:prstGeom prst="rect">
            <a:avLst/>
          </a:prstGeom>
          <a:noFill/>
        </p:spPr>
        <p:txBody>
          <a:bodyPr wrap="square">
            <a:spAutoFit/>
          </a:bodyPr>
          <a:lstStyle/>
          <a:p>
            <a:r>
              <a:rPr sz="1150" b="1">
                <a:solidFill>
                  <a:srgbClr val="BE2D2D"/>
                </a:solidFill>
              </a:rPr>
              <a:t>11. The Examiner News: </a:t>
            </a:r>
            <a:r>
              <a:rPr sz="1150">
                <a:solidFill>
                  <a:srgbClr val="373737"/>
                </a:solidFill>
              </a:rPr>
              <a:t>Mt. Pleasant Residents Demand Answers as Mulch Facility Dispute Escalates to Police Standoff — 7/20/2026. Local coverage of dispute, fire, removal contract, RFPs, wells/groundwater.</a:t>
            </a:r>
          </a:p>
        </p:txBody>
      </p:sp>
      <p:sp>
        <p:nvSpPr>
          <p:cNvPr id="7" name="TextBox 6"/>
          <p:cNvSpPr txBox="1"/>
          <p:nvPr/>
        </p:nvSpPr>
        <p:spPr>
          <a:xfrm>
            <a:off x="685800" y="3630168"/>
            <a:ext cx="10835640" cy="566928"/>
          </a:xfrm>
          <a:prstGeom prst="rect">
            <a:avLst/>
          </a:prstGeom>
          <a:noFill/>
        </p:spPr>
        <p:txBody>
          <a:bodyPr wrap="square">
            <a:spAutoFit/>
          </a:bodyPr>
          <a:lstStyle/>
          <a:p>
            <a:r>
              <a:rPr sz="1150" b="1">
                <a:solidFill>
                  <a:srgbClr val="BE2D2D"/>
                </a:solidFill>
              </a:rPr>
              <a:t>12. Town of Mount Pleasant: </a:t>
            </a:r>
            <a:r>
              <a:rPr sz="1150">
                <a:solidFill>
                  <a:srgbClr val="373737"/>
                </a:solidFill>
              </a:rPr>
              <a:t>Important Statement from Town Supervisor Carl Fulgenzi, Regulatory Compliance Regarding Clay Bird Ln — 8/12/2026. Town public statement; compare against documented record.</a:t>
            </a:r>
          </a:p>
        </p:txBody>
      </p:sp>
      <p:sp>
        <p:nvSpPr>
          <p:cNvPr id="8" name="TextBox 7"/>
          <p:cNvSpPr txBox="1"/>
          <p:nvPr/>
        </p:nvSpPr>
        <p:spPr>
          <a:xfrm>
            <a:off x="685800" y="4297679"/>
            <a:ext cx="10835640" cy="566928"/>
          </a:xfrm>
          <a:prstGeom prst="rect">
            <a:avLst/>
          </a:prstGeom>
          <a:noFill/>
        </p:spPr>
        <p:txBody>
          <a:bodyPr wrap="square">
            <a:spAutoFit/>
          </a:bodyPr>
          <a:lstStyle/>
          <a:p>
            <a:r>
              <a:rPr sz="1150" b="1">
                <a:solidFill>
                  <a:srgbClr val="BE2D2D"/>
                </a:solidFill>
              </a:rPr>
              <a:t>Note: </a:t>
            </a:r>
            <a:r>
              <a:rPr sz="1150">
                <a:solidFill>
                  <a:srgbClr val="373737"/>
                </a:solidFill>
              </a:rPr>
              <a:t>Use exact source language when citing water-volume figures, department counts, or dates.</a:t>
            </a:r>
          </a:p>
        </p:txBody>
      </p:sp>
      <p:sp>
        <p:nvSpPr>
          <p:cNvPr id="9" name="TextBox 8"/>
          <p:cNvSpPr txBox="1"/>
          <p:nvPr/>
        </p:nvSpPr>
        <p:spPr>
          <a:xfrm>
            <a:off x="502920" y="6473952"/>
            <a:ext cx="11155680" cy="256032"/>
          </a:xfrm>
          <a:prstGeom prst="rect">
            <a:avLst/>
          </a:prstGeom>
          <a:noFill/>
        </p:spPr>
        <p:txBody>
          <a:bodyPr wrap="none">
            <a:spAutoFit/>
          </a:bodyPr>
          <a:lstStyle/>
          <a:p>
            <a:r>
              <a:rPr sz="850">
                <a:solidFill>
                  <a:srgbClr val="A0A0A0"/>
                </a:solidFill>
              </a:rPr>
              <a:t>Based on Appendix A of the Fire Photographic and Source Record, pages 35–36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TotalTime>
  <Words>8269</Words>
  <Application>Microsoft Macintosh PowerPoint</Application>
  <PresentationFormat>Widescreen</PresentationFormat>
  <Paragraphs>916</Paragraphs>
  <Slides>62</Slides>
  <Notes>15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62</vt:i4>
      </vt:variant>
    </vt:vector>
  </HeadingPairs>
  <TitlesOfParts>
    <vt:vector size="64"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121 Clay Bird Lane - Fire &amp; Emergency Response History</dc:title>
  <dc:subject>PptxGenJS Presentation</dc:subject>
  <dc:creator/>
  <cp:lastModifiedBy/>
  <cp:revision>3</cp:revision>
  <dcterms:created xsi:type="dcterms:W3CDTF">2026-07-10T16:47:11Z</dcterms:created>
  <dcterms:modified xsi:type="dcterms:W3CDTF">2026-09-21T09:24:00Z</dcterms:modified>
</cp:coreProperties>
</file>